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78" r:id="rId4"/>
    <p:sldId id="272" r:id="rId5"/>
    <p:sldId id="258" r:id="rId6"/>
    <p:sldId id="285" r:id="rId7"/>
    <p:sldId id="259" r:id="rId8"/>
    <p:sldId id="286" r:id="rId9"/>
    <p:sldId id="294" r:id="rId10"/>
    <p:sldId id="279" r:id="rId11"/>
    <p:sldId id="282" r:id="rId12"/>
    <p:sldId id="283" r:id="rId13"/>
    <p:sldId id="293" r:id="rId14"/>
    <p:sldId id="261" r:id="rId15"/>
    <p:sldId id="260" r:id="rId16"/>
    <p:sldId id="266" r:id="rId17"/>
    <p:sldId id="284" r:id="rId18"/>
    <p:sldId id="264" r:id="rId19"/>
    <p:sldId id="290" r:id="rId20"/>
    <p:sldId id="269" r:id="rId21"/>
    <p:sldId id="298" r:id="rId22"/>
    <p:sldId id="291" r:id="rId23"/>
    <p:sldId id="295" r:id="rId24"/>
    <p:sldId id="262" r:id="rId25"/>
    <p:sldId id="292" r:id="rId26"/>
    <p:sldId id="268" r:id="rId27"/>
    <p:sldId id="265" r:id="rId28"/>
    <p:sldId id="267" r:id="rId29"/>
    <p:sldId id="287" r:id="rId30"/>
    <p:sldId id="270" r:id="rId31"/>
    <p:sldId id="288" r:id="rId32"/>
    <p:sldId id="271" r:id="rId33"/>
    <p:sldId id="289" r:id="rId34"/>
    <p:sldId id="274" r:id="rId35"/>
    <p:sldId id="275" r:id="rId36"/>
    <p:sldId id="281" r:id="rId37"/>
    <p:sldId id="280" r:id="rId38"/>
    <p:sldId id="276" r:id="rId39"/>
    <p:sldId id="277" r:id="rId40"/>
    <p:sldId id="296" r:id="rId41"/>
    <p:sldId id="297" r:id="rId42"/>
    <p:sldId id="300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40" autoAdjust="0"/>
  </p:normalViewPr>
  <p:slideViewPr>
    <p:cSldViewPr snapToGrid="0" snapToObjects="1">
      <p:cViewPr varScale="1">
        <p:scale>
          <a:sx n="110" d="100"/>
          <a:sy n="110" d="100"/>
        </p:scale>
        <p:origin x="-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091E8-219B-7748-8F74-99C4939D2F5F}" type="datetimeFigureOut">
              <a:rPr lang="en-US" smtClean="0"/>
              <a:t>26/07/16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D29ED-CF3F-5E4D-AF7C-F7FA45C62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29ED-CF3F-5E4D-AF7C-F7FA45C622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9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Wireless Institute of Australia is managed by a board of seven Directors, plus a Secretary</a:t>
            </a:r>
            <a:r>
              <a:rPr lang="en-US" baseline="0" dirty="0" smtClean="0"/>
              <a:t> and Treasurer.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29ED-CF3F-5E4D-AF7C-F7FA45C622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Nominations:- VK5STU, VK3DQ, VK3OHM,</a:t>
            </a:r>
            <a:r>
              <a:rPr lang="en-US" baseline="0" dirty="0" smtClean="0"/>
              <a:t> VK3PC, VK3PZ, VK5PAS, VK6AS, VK2ASD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29ED-CF3F-5E4D-AF7C-F7FA45C622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21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Admin &amp; Financial Committee is concerned with</a:t>
            </a:r>
            <a:r>
              <a:rPr lang="en-US" baseline="0" dirty="0" smtClean="0"/>
              <a:t> the day to day running of the WIA, the efficient operation of the WIA office and the WIA’s financial management.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29ED-CF3F-5E4D-AF7C-F7FA45C622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2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Member advocacy - tower legislation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29ED-CF3F-5E4D-AF7C-F7FA45C622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02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WIA has been a strong advocate for amateur radio during the Federal </a:t>
            </a:r>
            <a:r>
              <a:rPr lang="en-US" dirty="0" err="1" smtClean="0"/>
              <a:t>Govt’s</a:t>
            </a:r>
            <a:r>
              <a:rPr lang="en-US" dirty="0" smtClean="0"/>
              <a:t> Spectrum Review process, lodging numerous submissions and attending meetings with both the Department and the ACMA.  Recently the Minister announced the formation of an entirely new </a:t>
            </a:r>
            <a:r>
              <a:rPr lang="en-US" dirty="0" err="1" smtClean="0"/>
              <a:t>Radiocommunications</a:t>
            </a:r>
            <a:r>
              <a:rPr lang="en-US" baseline="0" dirty="0" smtClean="0"/>
              <a:t> Act, </a:t>
            </a:r>
            <a:r>
              <a:rPr lang="en-US" baseline="0" dirty="0" err="1" smtClean="0"/>
              <a:t>fundamentallly</a:t>
            </a:r>
            <a:r>
              <a:rPr lang="en-US" baseline="0" dirty="0" smtClean="0"/>
              <a:t> changing the way spectrum is administered in Australia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29ED-CF3F-5E4D-AF7C-F7FA45C622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80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29ED-CF3F-5E4D-AF7C-F7FA45C622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6D99-6072-5944-955A-D4D3CFBA7C99}" type="datetimeFigureOut">
              <a:rPr lang="en-US" smtClean="0"/>
              <a:t>26/07/16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3936-4A8B-8C4A-AC44-F4B93B89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8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6D99-6072-5944-955A-D4D3CFBA7C99}" type="datetimeFigureOut">
              <a:rPr lang="en-US" smtClean="0"/>
              <a:t>26/07/16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3936-4A8B-8C4A-AC44-F4B93B89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5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6D99-6072-5944-955A-D4D3CFBA7C99}" type="datetimeFigureOut">
              <a:rPr lang="en-US" smtClean="0"/>
              <a:t>26/07/16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3936-4A8B-8C4A-AC44-F4B93B89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9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6D99-6072-5944-955A-D4D3CFBA7C99}" type="datetimeFigureOut">
              <a:rPr lang="en-US" smtClean="0"/>
              <a:t>26/07/16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3936-4A8B-8C4A-AC44-F4B93B89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7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6D99-6072-5944-955A-D4D3CFBA7C99}" type="datetimeFigureOut">
              <a:rPr lang="en-US" smtClean="0"/>
              <a:t>26/07/16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3936-4A8B-8C4A-AC44-F4B93B89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5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6D99-6072-5944-955A-D4D3CFBA7C99}" type="datetimeFigureOut">
              <a:rPr lang="en-US" smtClean="0"/>
              <a:t>26/07/16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3936-4A8B-8C4A-AC44-F4B93B89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4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6D99-6072-5944-955A-D4D3CFBA7C99}" type="datetimeFigureOut">
              <a:rPr lang="en-US" smtClean="0"/>
              <a:t>26/07/16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3936-4A8B-8C4A-AC44-F4B93B89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4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6D99-6072-5944-955A-D4D3CFBA7C99}" type="datetimeFigureOut">
              <a:rPr lang="en-US" smtClean="0"/>
              <a:t>26/07/16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3936-4A8B-8C4A-AC44-F4B93B89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2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6D99-6072-5944-955A-D4D3CFBA7C99}" type="datetimeFigureOut">
              <a:rPr lang="en-US" smtClean="0"/>
              <a:t>26/07/16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3936-4A8B-8C4A-AC44-F4B93B89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0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6D99-6072-5944-955A-D4D3CFBA7C99}" type="datetimeFigureOut">
              <a:rPr lang="en-US" smtClean="0"/>
              <a:t>26/07/16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3936-4A8B-8C4A-AC44-F4B93B89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2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6D99-6072-5944-955A-D4D3CFBA7C99}" type="datetimeFigureOut">
              <a:rPr lang="en-US" smtClean="0"/>
              <a:t>26/07/16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3936-4A8B-8C4A-AC44-F4B93B89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5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76D99-6072-5944-955A-D4D3CFBA7C99}" type="datetimeFigureOut">
              <a:rPr lang="en-US" smtClean="0"/>
              <a:t>26/07/16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13936-4A8B-8C4A-AC44-F4B93B89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nationaloffice@wia.org.au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286" y="214184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Lucida Bright"/>
                <a:cs typeface="Lucida Bright"/>
              </a:rPr>
              <a:t>Wireless Institute of Australia (WIA)</a:t>
            </a:r>
            <a:endParaRPr lang="en-US" b="1" dirty="0">
              <a:solidFill>
                <a:srgbClr val="0000FF"/>
              </a:solidFill>
              <a:latin typeface="Lucida Bright"/>
              <a:cs typeface="Lucida Br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endParaRPr lang="en-US" dirty="0"/>
          </a:p>
        </p:txBody>
      </p:sp>
      <p:pic>
        <p:nvPicPr>
          <p:cNvPr id="4" name="Picture 3" descr="image_1_hi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344" y="1635330"/>
            <a:ext cx="6431056" cy="45017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7444" y="6130205"/>
            <a:ext cx="403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Presented by Paul VK5PAS, WIA Director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6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055"/>
    </mc:Choice>
    <mc:Fallback xmlns="">
      <p:transition xmlns:p14="http://schemas.microsoft.com/office/powerpoint/2010/main" spd="slow" advTm="21605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Committees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Spectrum Committee</a:t>
            </a:r>
          </a:p>
          <a:p>
            <a:pPr lvl="1"/>
            <a:r>
              <a:rPr lang="en-US" dirty="0" smtClean="0"/>
              <a:t>Regulatory sub-committee</a:t>
            </a:r>
          </a:p>
          <a:p>
            <a:pPr lvl="2"/>
            <a:r>
              <a:rPr lang="en-US" dirty="0" smtClean="0"/>
              <a:t>ACMA, ITU, </a:t>
            </a:r>
            <a:r>
              <a:rPr lang="en-US" dirty="0" err="1" smtClean="0"/>
              <a:t>Govt</a:t>
            </a:r>
            <a:r>
              <a:rPr lang="en-US" dirty="0" smtClean="0"/>
              <a:t> specialist</a:t>
            </a:r>
          </a:p>
          <a:p>
            <a:pPr lvl="1"/>
            <a:r>
              <a:rPr lang="en-US" dirty="0" smtClean="0"/>
              <a:t>Repeaters, Beacons &amp; Frequency co-ordination sub-committee</a:t>
            </a:r>
          </a:p>
          <a:p>
            <a:pPr lvl="1"/>
            <a:r>
              <a:rPr lang="en-US" dirty="0" smtClean="0"/>
              <a:t>Standards, Interference &amp; EMR sub-committee</a:t>
            </a:r>
          </a:p>
          <a:p>
            <a:pPr lvl="1"/>
            <a:r>
              <a:rPr lang="en-US" dirty="0" smtClean="0"/>
              <a:t>IARU Monitoring Service sub-committee</a:t>
            </a:r>
          </a:p>
          <a:p>
            <a:pPr lvl="1"/>
            <a:r>
              <a:rPr lang="en-US" dirty="0" smtClean="0"/>
              <a:t>Technical Advisory (TAC) sub-committee</a:t>
            </a:r>
          </a:p>
          <a:p>
            <a:r>
              <a:rPr lang="en-US" dirty="0" smtClean="0"/>
              <a:t>Administrative &amp; Financial Committee</a:t>
            </a:r>
          </a:p>
          <a:p>
            <a:r>
              <a:rPr lang="en-US" dirty="0" err="1" smtClean="0"/>
              <a:t>Affilliated</a:t>
            </a:r>
            <a:r>
              <a:rPr lang="en-US" dirty="0" smtClean="0"/>
              <a:t> Club Committee</a:t>
            </a:r>
          </a:p>
        </p:txBody>
      </p:sp>
    </p:spTree>
    <p:extLst>
      <p:ext uri="{BB962C8B-B14F-4D97-AF65-F5344CB8AC3E}">
        <p14:creationId xmlns:p14="http://schemas.microsoft.com/office/powerpoint/2010/main" val="28786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6"/>
    </mc:Choice>
    <mc:Fallback xmlns="">
      <p:transition xmlns:p14="http://schemas.microsoft.com/office/powerpoint/2010/main" spd="slow" advTm="650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Committees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Communications, Marketing &amp; </a:t>
            </a:r>
            <a:r>
              <a:rPr lang="en-US" dirty="0" smtClean="0"/>
              <a:t>Publications</a:t>
            </a:r>
          </a:p>
          <a:p>
            <a:pPr lvl="1"/>
            <a:r>
              <a:rPr lang="en-US" dirty="0" smtClean="0"/>
              <a:t>WIA Marketing sub-</a:t>
            </a:r>
            <a:r>
              <a:rPr lang="en-US" dirty="0" err="1" smtClean="0"/>
              <a:t>cmmittee</a:t>
            </a:r>
            <a:endParaRPr lang="en-US" dirty="0" smtClean="0"/>
          </a:p>
          <a:p>
            <a:pPr lvl="1"/>
            <a:r>
              <a:rPr lang="en-US" dirty="0" smtClean="0"/>
              <a:t>Publications sub-committee</a:t>
            </a:r>
          </a:p>
          <a:p>
            <a:pPr lvl="1"/>
            <a:r>
              <a:rPr lang="en-US" dirty="0" smtClean="0"/>
              <a:t>Publications Committee</a:t>
            </a:r>
          </a:p>
          <a:p>
            <a:pPr lvl="1"/>
            <a:r>
              <a:rPr lang="en-US" dirty="0" smtClean="0"/>
              <a:t>AR advertising sales sub-committee</a:t>
            </a:r>
          </a:p>
          <a:p>
            <a:pPr lvl="1"/>
            <a:r>
              <a:rPr lang="en-US" dirty="0" smtClean="0"/>
              <a:t>Broadcast website &amp; Social media sub-committee</a:t>
            </a:r>
          </a:p>
          <a:p>
            <a:pPr lvl="1"/>
            <a:r>
              <a:rPr lang="en-US" dirty="0" smtClean="0"/>
              <a:t>AGM sub-committee</a:t>
            </a:r>
            <a:endParaRPr lang="en-US" dirty="0"/>
          </a:p>
          <a:p>
            <a:r>
              <a:rPr lang="en-US" dirty="0" smtClean="0"/>
              <a:t>Education Committee</a:t>
            </a:r>
          </a:p>
          <a:p>
            <a:r>
              <a:rPr lang="en-US" dirty="0" smtClean="0"/>
              <a:t>Community Services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7"/>
    </mc:Choice>
    <mc:Fallback xmlns="">
      <p:transition xmlns:p14="http://schemas.microsoft.com/office/powerpoint/2010/main" spd="slow" advTm="32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Committees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85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Radio Activities Committee</a:t>
            </a:r>
          </a:p>
          <a:p>
            <a:pPr lvl="1"/>
            <a:r>
              <a:rPr lang="en-US" dirty="0" smtClean="0"/>
              <a:t>Contests sub-committee</a:t>
            </a:r>
          </a:p>
          <a:p>
            <a:pPr lvl="1"/>
            <a:r>
              <a:rPr lang="en-US" dirty="0" smtClean="0"/>
              <a:t>Awards sub-committee</a:t>
            </a:r>
          </a:p>
          <a:p>
            <a:pPr lvl="1"/>
            <a:r>
              <a:rPr lang="en-US" dirty="0" smtClean="0"/>
              <a:t>Amateur Radio Direction Finding (ARDF) sub-committee</a:t>
            </a:r>
          </a:p>
          <a:p>
            <a:pPr lvl="1"/>
            <a:r>
              <a:rPr lang="en-US" dirty="0" smtClean="0"/>
              <a:t>ARISS sub-committee</a:t>
            </a:r>
          </a:p>
          <a:p>
            <a:pPr lvl="1"/>
            <a:r>
              <a:rPr lang="en-US" dirty="0" smtClean="0"/>
              <a:t>QSL card sub-committee</a:t>
            </a:r>
          </a:p>
          <a:p>
            <a:r>
              <a:rPr lang="en-US" dirty="0" smtClean="0"/>
              <a:t>Historical &amp; Archives Committee</a:t>
            </a:r>
          </a:p>
          <a:p>
            <a:r>
              <a:rPr lang="en-US" dirty="0" smtClean="0"/>
              <a:t>New Initiatives Committee</a:t>
            </a:r>
          </a:p>
          <a:p>
            <a:r>
              <a:rPr lang="en-US" dirty="0" smtClean="0"/>
              <a:t>IT Services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01"/>
    </mc:Choice>
    <mc:Fallback xmlns="">
      <p:transition xmlns:p14="http://schemas.microsoft.com/office/powerpoint/2010/main" spd="slow" advTm="2860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758"/>
            <a:ext cx="8229600" cy="1143000"/>
          </a:xfrm>
        </p:spPr>
        <p:txBody>
          <a:bodyPr/>
          <a:lstStyle/>
          <a:p>
            <a:r>
              <a:rPr lang="en-US" b="1" dirty="0" smtClean="0"/>
              <a:t>Volunteers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459"/>
            <a:ext cx="8229600" cy="544671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AMSAT</a:t>
            </a:r>
          </a:p>
          <a:p>
            <a:r>
              <a:rPr lang="en-US" dirty="0" smtClean="0"/>
              <a:t>AR/</a:t>
            </a:r>
            <a:r>
              <a:rPr lang="en-US" dirty="0" err="1" smtClean="0"/>
              <a:t>pubcom</a:t>
            </a:r>
            <a:endParaRPr lang="en-US" dirty="0" smtClean="0"/>
          </a:p>
          <a:p>
            <a:r>
              <a:rPr lang="en-US" dirty="0" smtClean="0"/>
              <a:t>ARDF </a:t>
            </a:r>
            <a:r>
              <a:rPr lang="en-US" dirty="0" err="1" smtClean="0"/>
              <a:t>co-ordinator</a:t>
            </a:r>
            <a:endParaRPr lang="en-US" dirty="0" smtClean="0"/>
          </a:p>
          <a:p>
            <a:r>
              <a:rPr lang="en-US" dirty="0" smtClean="0"/>
              <a:t>ARISS </a:t>
            </a:r>
            <a:r>
              <a:rPr lang="en-US" dirty="0" err="1" smtClean="0"/>
              <a:t>co-ordinator</a:t>
            </a:r>
            <a:endParaRPr lang="en-US" dirty="0" smtClean="0"/>
          </a:p>
          <a:p>
            <a:r>
              <a:rPr lang="en-US" dirty="0" smtClean="0"/>
              <a:t>WIA Awards</a:t>
            </a:r>
          </a:p>
          <a:p>
            <a:r>
              <a:rPr lang="en-US" dirty="0" smtClean="0"/>
              <a:t>Club </a:t>
            </a:r>
            <a:r>
              <a:rPr lang="en-US" dirty="0" err="1" smtClean="0"/>
              <a:t>co-ordinator</a:t>
            </a:r>
            <a:endParaRPr lang="en-US" dirty="0" smtClean="0"/>
          </a:p>
          <a:p>
            <a:r>
              <a:rPr lang="en-US" dirty="0" smtClean="0"/>
              <a:t>Contest Managers</a:t>
            </a:r>
          </a:p>
          <a:p>
            <a:r>
              <a:rPr lang="en-US" dirty="0" smtClean="0"/>
              <a:t>Exams service</a:t>
            </a:r>
          </a:p>
          <a:p>
            <a:r>
              <a:rPr lang="en-US" dirty="0" smtClean="0"/>
              <a:t>Historian</a:t>
            </a:r>
          </a:p>
          <a:p>
            <a:r>
              <a:rPr lang="en-US" dirty="0" smtClean="0"/>
              <a:t>News Broadcast</a:t>
            </a:r>
          </a:p>
          <a:p>
            <a:r>
              <a:rPr lang="en-US" dirty="0" smtClean="0"/>
              <a:t>Technical Advisory (TAC)</a:t>
            </a:r>
          </a:p>
          <a:p>
            <a:r>
              <a:rPr lang="en-US" dirty="0" smtClean="0"/>
              <a:t>QSL Bureau</a:t>
            </a:r>
          </a:p>
          <a:p>
            <a:r>
              <a:rPr lang="en-US" dirty="0" smtClean="0"/>
              <a:t>Webmaster</a:t>
            </a:r>
          </a:p>
          <a:p>
            <a:r>
              <a:rPr lang="en-US" dirty="0" smtClean="0"/>
              <a:t>WICEN</a:t>
            </a:r>
            <a:endParaRPr lang="en-US" dirty="0"/>
          </a:p>
        </p:txBody>
      </p:sp>
      <p:pic>
        <p:nvPicPr>
          <p:cNvPr id="6" name="Picture 5" descr="image_1_hi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013" y="3888876"/>
            <a:ext cx="3550079" cy="2662560"/>
          </a:xfrm>
          <a:prstGeom prst="rect">
            <a:avLst/>
          </a:prstGeom>
        </p:spPr>
      </p:pic>
      <p:pic>
        <p:nvPicPr>
          <p:cNvPr id="7" name="Picture 6" descr="image_1_hi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536" y="1303308"/>
            <a:ext cx="3593556" cy="239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70"/>
    </mc:Choice>
    <mc:Fallback xmlns="">
      <p:transition xmlns:p14="http://schemas.microsoft.com/office/powerpoint/2010/main" spd="slow" advTm="278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WIA – working for you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907134" cy="4525963"/>
          </a:xfrm>
        </p:spPr>
        <p:txBody>
          <a:bodyPr/>
          <a:lstStyle/>
          <a:p>
            <a:r>
              <a:rPr lang="en-US" dirty="0" smtClean="0"/>
              <a:t>Advancing &amp; protecting our privileges</a:t>
            </a:r>
          </a:p>
          <a:p>
            <a:r>
              <a:rPr lang="en-US" dirty="0" smtClean="0"/>
              <a:t>Protecting our spectrum</a:t>
            </a:r>
          </a:p>
          <a:p>
            <a:r>
              <a:rPr lang="en-US" dirty="0" err="1" smtClean="0"/>
              <a:t>Licence</a:t>
            </a:r>
            <a:r>
              <a:rPr lang="en-US" dirty="0" smtClean="0"/>
              <a:t> exams and certificates</a:t>
            </a:r>
          </a:p>
          <a:p>
            <a:r>
              <a:rPr lang="en-US" dirty="0" err="1" smtClean="0"/>
              <a:t>Callsigns</a:t>
            </a:r>
            <a:endParaRPr lang="en-US" dirty="0" smtClean="0"/>
          </a:p>
          <a:p>
            <a:r>
              <a:rPr lang="en-US" dirty="0" smtClean="0"/>
              <a:t>National news service</a:t>
            </a:r>
            <a:endParaRPr lang="en-US" dirty="0"/>
          </a:p>
        </p:txBody>
      </p:sp>
      <p:pic>
        <p:nvPicPr>
          <p:cNvPr id="5" name="Picture 4" descr="Good-Handshak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134" y="2359983"/>
            <a:ext cx="3349137" cy="251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03"/>
    </mc:Choice>
    <mc:Fallback xmlns="">
      <p:transition xmlns:p14="http://schemas.microsoft.com/office/powerpoint/2010/main" spd="slow" advTm="226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WIA Membership 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47" y="1600200"/>
            <a:ext cx="4710077" cy="49515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Amateur Radio (AR) magazine</a:t>
            </a:r>
          </a:p>
          <a:p>
            <a:r>
              <a:rPr lang="en-US" dirty="0" smtClean="0"/>
              <a:t>Annual </a:t>
            </a:r>
            <a:r>
              <a:rPr lang="en-US" dirty="0" err="1" smtClean="0"/>
              <a:t>Callbook</a:t>
            </a:r>
            <a:endParaRPr lang="en-US" dirty="0" smtClean="0"/>
          </a:p>
          <a:p>
            <a:r>
              <a:rPr lang="en-US" dirty="0" smtClean="0"/>
              <a:t>WIA Bookshop</a:t>
            </a:r>
          </a:p>
          <a:p>
            <a:r>
              <a:rPr lang="en-US" dirty="0" smtClean="0"/>
              <a:t>QSL service</a:t>
            </a:r>
          </a:p>
          <a:p>
            <a:r>
              <a:rPr lang="en-US" dirty="0" smtClean="0"/>
              <a:t>Awards</a:t>
            </a:r>
          </a:p>
          <a:p>
            <a:r>
              <a:rPr lang="en-US" dirty="0" smtClean="0"/>
              <a:t>Contests</a:t>
            </a:r>
          </a:p>
          <a:p>
            <a:r>
              <a:rPr lang="en-US" dirty="0" smtClean="0"/>
              <a:t>Support for your local club</a:t>
            </a:r>
          </a:p>
          <a:p>
            <a:pPr lvl="1"/>
            <a:r>
              <a:rPr lang="en-US" dirty="0" smtClean="0"/>
              <a:t>WIA Grants scheme</a:t>
            </a:r>
          </a:p>
          <a:p>
            <a:r>
              <a:rPr lang="en-US" dirty="0" smtClean="0"/>
              <a:t>Club liability Insurance</a:t>
            </a:r>
            <a:endParaRPr lang="en-US" dirty="0"/>
          </a:p>
        </p:txBody>
      </p:sp>
      <p:pic>
        <p:nvPicPr>
          <p:cNvPr id="4" name="Picture 3" descr="image_1_hi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961" y="4395688"/>
            <a:ext cx="3089966" cy="2317475"/>
          </a:xfrm>
          <a:prstGeom prst="rect">
            <a:avLst/>
          </a:prstGeom>
        </p:spPr>
      </p:pic>
      <p:pic>
        <p:nvPicPr>
          <p:cNvPr id="5" name="Picture 4" descr="image_1_hir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100" y="1309951"/>
            <a:ext cx="2054770" cy="2909409"/>
          </a:xfrm>
          <a:prstGeom prst="rect">
            <a:avLst/>
          </a:prstGeom>
        </p:spPr>
      </p:pic>
      <p:pic>
        <p:nvPicPr>
          <p:cNvPr id="6" name="Picture 5" descr="image_1_hir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944" y="1309951"/>
            <a:ext cx="2200240" cy="290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2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70"/>
    </mc:Choice>
    <mc:Fallback xmlns="">
      <p:transition xmlns:p14="http://schemas.microsoft.com/office/powerpoint/2010/main" spd="slow" advTm="270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74"/>
            <a:ext cx="8229600" cy="7539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Merit Awards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250"/>
            <a:ext cx="5103392" cy="54381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GA Taylor Medal</a:t>
            </a:r>
          </a:p>
          <a:p>
            <a:r>
              <a:rPr lang="en-US" dirty="0" smtClean="0"/>
              <a:t>Chris Jones Award</a:t>
            </a:r>
          </a:p>
          <a:p>
            <a:r>
              <a:rPr lang="en-US" dirty="0" smtClean="0"/>
              <a:t>Ron Wilkinson Achievement Award</a:t>
            </a:r>
          </a:p>
          <a:p>
            <a:r>
              <a:rPr lang="en-US" dirty="0" smtClean="0"/>
              <a:t>WIA Technical Excellence Award</a:t>
            </a:r>
          </a:p>
          <a:p>
            <a:r>
              <a:rPr lang="en-US" dirty="0" smtClean="0"/>
              <a:t>Presidents Commendation</a:t>
            </a:r>
          </a:p>
          <a:p>
            <a:r>
              <a:rPr lang="en-US" dirty="0" smtClean="0"/>
              <a:t>Al </a:t>
            </a:r>
            <a:r>
              <a:rPr lang="en-US" dirty="0" err="1" smtClean="0"/>
              <a:t>Shawsmith</a:t>
            </a:r>
            <a:r>
              <a:rPr lang="en-US" dirty="0" smtClean="0"/>
              <a:t> Award</a:t>
            </a:r>
          </a:p>
          <a:p>
            <a:r>
              <a:rPr lang="en-US" dirty="0" smtClean="0"/>
              <a:t>Higginbotham Award</a:t>
            </a:r>
          </a:p>
          <a:p>
            <a:r>
              <a:rPr lang="en-US" dirty="0" smtClean="0"/>
              <a:t>Technical </a:t>
            </a:r>
            <a:r>
              <a:rPr lang="en-US" dirty="0" err="1" smtClean="0"/>
              <a:t>AwardFoundation</a:t>
            </a:r>
            <a:r>
              <a:rPr lang="en-US" dirty="0" smtClean="0"/>
              <a:t> Award</a:t>
            </a:r>
          </a:p>
          <a:p>
            <a:r>
              <a:rPr lang="en-US" dirty="0" smtClean="0"/>
              <a:t>Michael Owen Award</a:t>
            </a:r>
          </a:p>
          <a:p>
            <a:r>
              <a:rPr lang="en-US" dirty="0" smtClean="0"/>
              <a:t>Full details on </a:t>
            </a:r>
            <a:r>
              <a:rPr lang="en-US" dirty="0" err="1" smtClean="0"/>
              <a:t>wia</a:t>
            </a:r>
            <a:r>
              <a:rPr lang="en-US" dirty="0" smtClean="0"/>
              <a:t> website</a:t>
            </a:r>
          </a:p>
          <a:p>
            <a:pPr lvl="1"/>
            <a:r>
              <a:rPr lang="en-US" dirty="0" smtClean="0"/>
              <a:t>Including nomination forms</a:t>
            </a:r>
            <a:endParaRPr lang="en-US" dirty="0"/>
          </a:p>
        </p:txBody>
      </p:sp>
      <p:pic>
        <p:nvPicPr>
          <p:cNvPr id="4" name="Picture 3" descr="DSC_09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099" y="1128931"/>
            <a:ext cx="3458194" cy="2388260"/>
          </a:xfrm>
          <a:prstGeom prst="rect">
            <a:avLst/>
          </a:prstGeom>
        </p:spPr>
      </p:pic>
      <p:pic>
        <p:nvPicPr>
          <p:cNvPr id="5" name="Picture 4" descr="image_1_hi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611" y="3779960"/>
            <a:ext cx="3443682" cy="275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00"/>
    </mc:Choice>
    <mc:Fallback xmlns="">
      <p:transition xmlns:p14="http://schemas.microsoft.com/office/powerpoint/2010/main" spd="slow" advTm="591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Submission to ACMA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195" y="1285536"/>
            <a:ext cx="8437605" cy="37266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Enabling use of digital modes for Foundation</a:t>
            </a:r>
          </a:p>
          <a:p>
            <a:r>
              <a:rPr lang="en-US" dirty="0" smtClean="0"/>
              <a:t>Access to more bands for Foundation &amp; Standard</a:t>
            </a:r>
          </a:p>
          <a:p>
            <a:r>
              <a:rPr lang="en-US" dirty="0" smtClean="0"/>
              <a:t>Relaxing permitted bandwidths for all </a:t>
            </a:r>
            <a:r>
              <a:rPr lang="en-US" dirty="0" err="1" smtClean="0"/>
              <a:t>licence</a:t>
            </a:r>
            <a:r>
              <a:rPr lang="en-US" dirty="0" smtClean="0"/>
              <a:t> grades</a:t>
            </a:r>
          </a:p>
          <a:p>
            <a:r>
              <a:rPr lang="en-US" dirty="0" smtClean="0"/>
              <a:t>Removing mode restrictions</a:t>
            </a:r>
          </a:p>
          <a:p>
            <a:r>
              <a:rPr lang="en-US" dirty="0" smtClean="0"/>
              <a:t>Enabling DIY construction for Foundation</a:t>
            </a:r>
          </a:p>
          <a:p>
            <a:r>
              <a:rPr lang="en-US" dirty="0" smtClean="0"/>
              <a:t>Review of Foundation call signs</a:t>
            </a:r>
          </a:p>
          <a:p>
            <a:r>
              <a:rPr lang="en-US" dirty="0" smtClean="0"/>
              <a:t>Increased maximum power for all </a:t>
            </a:r>
            <a:r>
              <a:rPr lang="en-US" dirty="0" err="1" smtClean="0"/>
              <a:t>licences</a:t>
            </a:r>
            <a:endParaRPr lang="en-US" dirty="0" smtClean="0"/>
          </a:p>
          <a:p>
            <a:r>
              <a:rPr lang="en-US" dirty="0" smtClean="0"/>
              <a:t>Early access to the 5.3 MHz (60m) band</a:t>
            </a:r>
            <a:endParaRPr lang="en-US" dirty="0"/>
          </a:p>
        </p:txBody>
      </p:sp>
      <p:pic>
        <p:nvPicPr>
          <p:cNvPr id="4" name="Picture 3" descr="image_1_hir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5651" y="5012156"/>
            <a:ext cx="2995384" cy="168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7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60"/>
    </mc:Choice>
    <mc:Fallback xmlns="">
      <p:transition xmlns:p14="http://schemas.microsoft.com/office/powerpoint/2010/main" spd="slow" advTm="454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year ahead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487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Corporate governance training</a:t>
            </a:r>
          </a:p>
          <a:p>
            <a:pPr lvl="1"/>
            <a:r>
              <a:rPr lang="en-US" dirty="0" smtClean="0"/>
              <a:t>Conflict of interest, material personal interests</a:t>
            </a:r>
          </a:p>
          <a:p>
            <a:r>
              <a:rPr lang="en-US" dirty="0" smtClean="0"/>
              <a:t>Visits to clubs</a:t>
            </a:r>
          </a:p>
          <a:p>
            <a:r>
              <a:rPr lang="en-US" dirty="0" smtClean="0"/>
              <a:t>Future amateur </a:t>
            </a:r>
            <a:r>
              <a:rPr lang="en-US" dirty="0" err="1" smtClean="0"/>
              <a:t>licence</a:t>
            </a:r>
            <a:r>
              <a:rPr lang="en-US" dirty="0" smtClean="0"/>
              <a:t> conditions</a:t>
            </a:r>
          </a:p>
          <a:p>
            <a:pPr lvl="1"/>
            <a:r>
              <a:rPr lang="en-US" dirty="0" smtClean="0"/>
              <a:t>Proposal to ACMA</a:t>
            </a:r>
          </a:p>
          <a:p>
            <a:r>
              <a:rPr lang="en-US" dirty="0" smtClean="0"/>
              <a:t>Office procedures</a:t>
            </a:r>
          </a:p>
          <a:p>
            <a:pPr lvl="1"/>
            <a:r>
              <a:rPr lang="en-US" dirty="0" smtClean="0"/>
              <a:t>Auto generated email</a:t>
            </a:r>
          </a:p>
          <a:p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Facebook</a:t>
            </a:r>
          </a:p>
          <a:p>
            <a:r>
              <a:rPr lang="en-US" dirty="0" smtClean="0"/>
              <a:t>National Skills Week Aug 29-Sep 4</a:t>
            </a:r>
          </a:p>
          <a:p>
            <a:pPr lvl="1"/>
            <a:r>
              <a:rPr lang="en-US" dirty="0" smtClean="0"/>
              <a:t>High altitude balloon, satellite</a:t>
            </a:r>
          </a:p>
          <a:p>
            <a:r>
              <a:rPr lang="en-US" dirty="0" smtClean="0"/>
              <a:t>STEM/STEAM – young Australians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2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48"/>
    </mc:Choice>
    <mc:Fallback xmlns="">
      <p:transition xmlns:p14="http://schemas.microsoft.com/office/powerpoint/2010/main" spd="slow" advTm="11614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year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419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Review of the WIA Constitution</a:t>
            </a:r>
          </a:p>
          <a:p>
            <a:pPr lvl="1"/>
            <a:r>
              <a:rPr lang="en-US" dirty="0" smtClean="0"/>
              <a:t>Formation of Constitution Review Committee</a:t>
            </a:r>
          </a:p>
          <a:p>
            <a:r>
              <a:rPr lang="en-US" dirty="0" smtClean="0"/>
              <a:t>Membership retention &amp; recruitment</a:t>
            </a:r>
          </a:p>
          <a:p>
            <a:r>
              <a:rPr lang="en-US" dirty="0" smtClean="0"/>
              <a:t>Committee review process.</a:t>
            </a:r>
          </a:p>
          <a:p>
            <a:r>
              <a:rPr lang="en-US" dirty="0" smtClean="0"/>
              <a:t>Promotional video</a:t>
            </a:r>
          </a:p>
          <a:p>
            <a:r>
              <a:rPr lang="en-US" dirty="0"/>
              <a:t>Legal counsel sought</a:t>
            </a:r>
          </a:p>
          <a:p>
            <a:endParaRPr lang="en-US" dirty="0"/>
          </a:p>
        </p:txBody>
      </p:sp>
      <p:pic>
        <p:nvPicPr>
          <p:cNvPr id="4" name="Picture 3" descr="image_2_hi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563" y="1326483"/>
            <a:ext cx="2080048" cy="2924496"/>
          </a:xfrm>
          <a:prstGeom prst="rect">
            <a:avLst/>
          </a:prstGeom>
        </p:spPr>
      </p:pic>
      <p:pic>
        <p:nvPicPr>
          <p:cNvPr id="5" name="Picture 4" descr="image_1_hir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553" y="4523397"/>
            <a:ext cx="3079018" cy="209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6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88"/>
    </mc:Choice>
    <mc:Fallback xmlns="">
      <p:transition xmlns:p14="http://schemas.microsoft.com/office/powerpoint/2010/main" spd="slow" advTm="841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196"/>
            <a:ext cx="8229600" cy="861281"/>
          </a:xfrm>
        </p:spPr>
        <p:txBody>
          <a:bodyPr/>
          <a:lstStyle/>
          <a:p>
            <a:r>
              <a:rPr lang="en-US" b="1" dirty="0" smtClean="0"/>
              <a:t>History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41" y="1296916"/>
            <a:ext cx="5008573" cy="539337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Among the earliest Wireless Telegraphy </a:t>
            </a:r>
            <a:r>
              <a:rPr lang="en-US" dirty="0" err="1"/>
              <a:t>organisations</a:t>
            </a:r>
            <a:r>
              <a:rPr lang="en-US" dirty="0"/>
              <a:t> </a:t>
            </a:r>
          </a:p>
          <a:p>
            <a:r>
              <a:rPr lang="en-US" dirty="0" smtClean="0"/>
              <a:t>Formed in 1910</a:t>
            </a:r>
            <a:endParaRPr lang="en-US" dirty="0"/>
          </a:p>
          <a:p>
            <a:pPr lvl="1"/>
            <a:r>
              <a:rPr lang="en-US" dirty="0" smtClean="0"/>
              <a:t>First meeting 11 March 1910 NSW</a:t>
            </a:r>
          </a:p>
          <a:p>
            <a:pPr lvl="1"/>
            <a:r>
              <a:rPr lang="en-US" dirty="0" smtClean="0"/>
              <a:t>The Institute of Wireless Telegraphy of Australia</a:t>
            </a:r>
          </a:p>
          <a:p>
            <a:r>
              <a:rPr lang="en-US" dirty="0" smtClean="0"/>
              <a:t>Sept 1919 South Australian Wireless Institute formed</a:t>
            </a:r>
          </a:p>
          <a:p>
            <a:r>
              <a:rPr lang="en-US" dirty="0" smtClean="0"/>
              <a:t>2004 – </a:t>
            </a:r>
            <a:r>
              <a:rPr lang="en-US" dirty="0" err="1" smtClean="0"/>
              <a:t>disolution</a:t>
            </a:r>
            <a:r>
              <a:rPr lang="en-US" dirty="0" smtClean="0"/>
              <a:t> of State Divisions.  Single National body formed</a:t>
            </a:r>
          </a:p>
          <a:p>
            <a:r>
              <a:rPr lang="en-US" dirty="0" smtClean="0"/>
              <a:t>2010 - Centenary</a:t>
            </a:r>
            <a:endParaRPr lang="en-US" dirty="0"/>
          </a:p>
        </p:txBody>
      </p:sp>
      <p:pic>
        <p:nvPicPr>
          <p:cNvPr id="4" name="Picture 3" descr="image_3_hi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009" y="1712718"/>
            <a:ext cx="3652457" cy="1935803"/>
          </a:xfrm>
          <a:prstGeom prst="rect">
            <a:avLst/>
          </a:prstGeom>
        </p:spPr>
      </p:pic>
      <p:pic>
        <p:nvPicPr>
          <p:cNvPr id="5" name="Picture 4" descr="image_7_hi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496" y="3939209"/>
            <a:ext cx="3606970" cy="256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65"/>
    </mc:Choice>
    <mc:Fallback xmlns="">
      <p:transition xmlns:p14="http://schemas.microsoft.com/office/powerpoint/2010/main" spd="slow" advTm="725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44"/>
            <a:ext cx="8229600" cy="871640"/>
          </a:xfrm>
        </p:spPr>
        <p:txBody>
          <a:bodyPr/>
          <a:lstStyle/>
          <a:p>
            <a:r>
              <a:rPr lang="en-US" b="1" dirty="0" smtClean="0"/>
              <a:t>WIA AGM 2016 – Norfolk Island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90089"/>
            <a:ext cx="5161495" cy="561052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Fri 27th May – Sun 29</a:t>
            </a:r>
            <a:r>
              <a:rPr lang="en-US" baseline="30000" dirty="0" smtClean="0"/>
              <a:t>th</a:t>
            </a:r>
            <a:r>
              <a:rPr lang="en-US" dirty="0" smtClean="0"/>
              <a:t> May</a:t>
            </a:r>
          </a:p>
          <a:p>
            <a:r>
              <a:rPr lang="en-US" dirty="0" smtClean="0"/>
              <a:t>Paradise Hotel, Norfolk Island</a:t>
            </a:r>
          </a:p>
          <a:p>
            <a:r>
              <a:rPr lang="en-US" dirty="0" smtClean="0"/>
              <a:t>Friday night dinner –RSL </a:t>
            </a:r>
          </a:p>
          <a:p>
            <a:r>
              <a:rPr lang="en-US" dirty="0" smtClean="0"/>
              <a:t>Saturday – </a:t>
            </a:r>
          </a:p>
          <a:p>
            <a:pPr lvl="1"/>
            <a:r>
              <a:rPr lang="en-US" dirty="0" smtClean="0"/>
              <a:t>AGM</a:t>
            </a:r>
          </a:p>
          <a:p>
            <a:pPr lvl="2"/>
            <a:r>
              <a:rPr lang="en-US" dirty="0" smtClean="0"/>
              <a:t>Presidents report, Silent keys, Financial report </a:t>
            </a:r>
          </a:p>
          <a:p>
            <a:pPr lvl="1"/>
            <a:r>
              <a:rPr lang="en-US" dirty="0" err="1" smtClean="0"/>
              <a:t>Dxer</a:t>
            </a:r>
            <a:r>
              <a:rPr lang="en-US" dirty="0" smtClean="0"/>
              <a:t> of the Year</a:t>
            </a:r>
          </a:p>
          <a:p>
            <a:pPr lvl="1"/>
            <a:r>
              <a:rPr lang="en-US" dirty="0" smtClean="0"/>
              <a:t>Open Forum</a:t>
            </a:r>
          </a:p>
          <a:p>
            <a:pPr lvl="1"/>
            <a:r>
              <a:rPr lang="en-US" dirty="0" smtClean="0"/>
              <a:t>Awards</a:t>
            </a:r>
          </a:p>
          <a:p>
            <a:pPr lvl="1"/>
            <a:r>
              <a:rPr lang="en-US" dirty="0" smtClean="0"/>
              <a:t>Presentations</a:t>
            </a:r>
          </a:p>
        </p:txBody>
      </p:sp>
      <p:pic>
        <p:nvPicPr>
          <p:cNvPr id="4" name="Picture 3" descr="DSC_09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555" y="1681519"/>
            <a:ext cx="3235239" cy="2159694"/>
          </a:xfrm>
          <a:prstGeom prst="rect">
            <a:avLst/>
          </a:prstGeom>
        </p:spPr>
      </p:pic>
      <p:pic>
        <p:nvPicPr>
          <p:cNvPr id="5" name="Picture 4" descr="DSC_089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695" y="4275349"/>
            <a:ext cx="3239099" cy="216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3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12"/>
    </mc:Choice>
    <mc:Fallback xmlns="">
      <p:transition xmlns:p14="http://schemas.microsoft.com/office/powerpoint/2010/main" spd="slow" advTm="4941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WIA AGM 2016 – Norfolk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Saturday night-formal dinner</a:t>
            </a:r>
          </a:p>
          <a:p>
            <a:pPr lvl="1"/>
            <a:r>
              <a:rPr lang="en-US" dirty="0" smtClean="0"/>
              <a:t>Paradise Hotel</a:t>
            </a:r>
          </a:p>
          <a:p>
            <a:pPr lvl="1"/>
            <a:r>
              <a:rPr lang="en-US" dirty="0" smtClean="0"/>
              <a:t>Gary </a:t>
            </a:r>
            <a:r>
              <a:rPr lang="en-US" dirty="0"/>
              <a:t>Hardgrave, NI Admin</a:t>
            </a:r>
          </a:p>
          <a:p>
            <a:pPr lvl="1"/>
            <a:r>
              <a:rPr lang="en-US" dirty="0"/>
              <a:t>Doug McVeigh VK0DMV</a:t>
            </a:r>
          </a:p>
          <a:p>
            <a:pPr lvl="1"/>
            <a:r>
              <a:rPr lang="en-US" dirty="0"/>
              <a:t>2017 AGM announced</a:t>
            </a:r>
          </a:p>
          <a:p>
            <a:endParaRPr lang="en-US" dirty="0"/>
          </a:p>
        </p:txBody>
      </p:sp>
      <p:pic>
        <p:nvPicPr>
          <p:cNvPr id="4" name="Picture 3" descr="DSC_096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70" y="4259208"/>
            <a:ext cx="3707829" cy="2475173"/>
          </a:xfrm>
          <a:prstGeom prst="rect">
            <a:avLst/>
          </a:prstGeom>
        </p:spPr>
      </p:pic>
      <p:pic>
        <p:nvPicPr>
          <p:cNvPr id="5" name="Picture 4" descr="DSC_095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296" y="4259208"/>
            <a:ext cx="3707829" cy="2475173"/>
          </a:xfrm>
          <a:prstGeom prst="rect">
            <a:avLst/>
          </a:prstGeom>
        </p:spPr>
      </p:pic>
      <p:pic>
        <p:nvPicPr>
          <p:cNvPr id="6" name="Picture 5" descr="DSC_0961 (1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611" y="1600200"/>
            <a:ext cx="2097401" cy="24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8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63"/>
    </mc:Choice>
    <mc:Fallback xmlns="">
      <p:transition xmlns:p14="http://schemas.microsoft.com/office/powerpoint/2010/main" spd="slow" advTm="328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254"/>
            <a:ext cx="8229600" cy="798336"/>
          </a:xfrm>
        </p:spPr>
        <p:txBody>
          <a:bodyPr/>
          <a:lstStyle/>
          <a:p>
            <a:r>
              <a:rPr lang="en-US" b="1" dirty="0"/>
              <a:t>WIA AGM 2016 – Norfolk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11" y="1247419"/>
            <a:ext cx="4746268" cy="5170797"/>
          </a:xfrm>
        </p:spPr>
        <p:txBody>
          <a:bodyPr>
            <a:normAutofit/>
          </a:bodyPr>
          <a:lstStyle/>
          <a:p>
            <a:r>
              <a:rPr lang="en-US" dirty="0"/>
              <a:t>Sunday – post AGM meeting</a:t>
            </a:r>
          </a:p>
          <a:p>
            <a:pPr lvl="1"/>
            <a:r>
              <a:rPr lang="en-US" dirty="0"/>
              <a:t>Executive appointments</a:t>
            </a:r>
          </a:p>
          <a:p>
            <a:r>
              <a:rPr lang="en-US" dirty="0" smtClean="0"/>
              <a:t>Sunday evening – Traditional fish fry</a:t>
            </a:r>
          </a:p>
          <a:p>
            <a:r>
              <a:rPr lang="en-US" dirty="0" smtClean="0"/>
              <a:t>Repeater established</a:t>
            </a:r>
          </a:p>
          <a:p>
            <a:r>
              <a:rPr lang="en-US" dirty="0" smtClean="0"/>
              <a:t>VI9ANZAC</a:t>
            </a:r>
          </a:p>
          <a:p>
            <a:r>
              <a:rPr lang="en-US" dirty="0" smtClean="0"/>
              <a:t>Tours</a:t>
            </a:r>
          </a:p>
          <a:p>
            <a:r>
              <a:rPr lang="en-US" dirty="0" smtClean="0"/>
              <a:t>Norfolk Island Award</a:t>
            </a:r>
          </a:p>
        </p:txBody>
      </p:sp>
      <p:pic>
        <p:nvPicPr>
          <p:cNvPr id="4" name="Picture 3" descr="DSC_059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979" y="1113639"/>
            <a:ext cx="3906815" cy="2608006"/>
          </a:xfrm>
          <a:prstGeom prst="rect">
            <a:avLst/>
          </a:prstGeom>
        </p:spPr>
      </p:pic>
      <p:pic>
        <p:nvPicPr>
          <p:cNvPr id="5" name="Picture 4" descr="DSC_106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979" y="3967541"/>
            <a:ext cx="3906815" cy="260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2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96"/>
    </mc:Choice>
    <mc:Fallback xmlns="">
      <p:transition xmlns:p14="http://schemas.microsoft.com/office/powerpoint/2010/main" spd="slow" advTm="390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WIA AGM 2016 – Norfolk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40022" cy="49740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ALARA</a:t>
            </a:r>
          </a:p>
          <a:p>
            <a:pPr lvl="1"/>
            <a:r>
              <a:rPr lang="en-US" dirty="0" err="1"/>
              <a:t>Kirsty</a:t>
            </a:r>
            <a:r>
              <a:rPr lang="en-US" dirty="0"/>
              <a:t> VK9NL</a:t>
            </a:r>
          </a:p>
          <a:p>
            <a:r>
              <a:rPr lang="en-US" dirty="0"/>
              <a:t>SOTA/WWFF</a:t>
            </a:r>
          </a:p>
          <a:p>
            <a:r>
              <a:rPr lang="en-US" dirty="0"/>
              <a:t>3.4GHz &amp; 10Ghz</a:t>
            </a:r>
          </a:p>
          <a:p>
            <a:r>
              <a:rPr lang="en-US" dirty="0" smtClean="0"/>
              <a:t>NZART rep</a:t>
            </a:r>
          </a:p>
          <a:p>
            <a:r>
              <a:rPr lang="en-US" dirty="0" smtClean="0"/>
              <a:t>Video taped &amp; </a:t>
            </a:r>
            <a:r>
              <a:rPr lang="en-US" dirty="0" err="1" smtClean="0"/>
              <a:t>Livestream</a:t>
            </a:r>
            <a:r>
              <a:rPr lang="en-US" dirty="0" smtClean="0"/>
              <a:t> </a:t>
            </a:r>
            <a:r>
              <a:rPr lang="en-US" dirty="0"/>
              <a:t>via WIA website</a:t>
            </a:r>
          </a:p>
          <a:p>
            <a:r>
              <a:rPr lang="en-US" dirty="0"/>
              <a:t>AGM/Open Forum to be posted on WIA website</a:t>
            </a:r>
          </a:p>
          <a:p>
            <a:endParaRPr lang="en-US" dirty="0"/>
          </a:p>
        </p:txBody>
      </p:sp>
      <p:pic>
        <p:nvPicPr>
          <p:cNvPr id="4" name="Picture 3" descr="DSC_035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541" y="1297202"/>
            <a:ext cx="3783338" cy="2525579"/>
          </a:xfrm>
          <a:prstGeom prst="rect">
            <a:avLst/>
          </a:prstGeom>
        </p:spPr>
      </p:pic>
      <p:pic>
        <p:nvPicPr>
          <p:cNvPr id="5" name="Picture 4" descr="VK9PAS Norfolk Island Awar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541" y="3892104"/>
            <a:ext cx="3783338" cy="268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3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05"/>
    </mc:Choice>
    <mc:Fallback xmlns="">
      <p:transition xmlns:p14="http://schemas.microsoft.com/office/powerpoint/2010/main" spd="slow" advTm="5880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Please consider joining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7259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Online membership system</a:t>
            </a:r>
          </a:p>
          <a:p>
            <a:r>
              <a:rPr lang="en-US" dirty="0" smtClean="0"/>
              <a:t>Membership forms located on website</a:t>
            </a:r>
          </a:p>
          <a:p>
            <a:r>
              <a:rPr lang="en-US" dirty="0" smtClean="0"/>
              <a:t>Full membership $95.00 (1 year) &amp; $451.00 (5 years)</a:t>
            </a:r>
          </a:p>
          <a:p>
            <a:r>
              <a:rPr lang="en-US" dirty="0" smtClean="0"/>
              <a:t>Concession $80.00 (1 year) &amp; $380.00 (5 years)</a:t>
            </a:r>
          </a:p>
          <a:p>
            <a:r>
              <a:rPr lang="en-US" dirty="0" smtClean="0"/>
              <a:t>Students $35.00 </a:t>
            </a:r>
          </a:p>
          <a:p>
            <a:r>
              <a:rPr lang="en-US" dirty="0" smtClean="0"/>
              <a:t>Family $36.00</a:t>
            </a:r>
            <a:endParaRPr lang="en-US" dirty="0"/>
          </a:p>
        </p:txBody>
      </p:sp>
      <p:pic>
        <p:nvPicPr>
          <p:cNvPr id="4" name="Picture 3" descr="image_9_hir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043" y="2503603"/>
            <a:ext cx="3110827" cy="2025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8242" y="6197717"/>
            <a:ext cx="257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prices inclusive of GST</a:t>
            </a:r>
          </a:p>
        </p:txBody>
      </p:sp>
    </p:spTree>
    <p:extLst>
      <p:ext uri="{BB962C8B-B14F-4D97-AF65-F5344CB8AC3E}">
        <p14:creationId xmlns:p14="http://schemas.microsoft.com/office/powerpoint/2010/main" val="227883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92"/>
    </mc:Choice>
    <mc:Fallback xmlns="">
      <p:transition xmlns:p14="http://schemas.microsoft.com/office/powerpoint/2010/main" spd="slow" advTm="1379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Contact the office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9.00 a.m. – 3.00 p.m. (local time) Mon-Fri</a:t>
            </a:r>
          </a:p>
          <a:p>
            <a:r>
              <a:rPr lang="en-US" dirty="0" smtClean="0"/>
              <a:t>Phone 03 9729 0400</a:t>
            </a:r>
          </a:p>
          <a:p>
            <a:r>
              <a:rPr lang="en-US" dirty="0" smtClean="0"/>
              <a:t>Fax 03 9729 7325</a:t>
            </a:r>
          </a:p>
          <a:p>
            <a:r>
              <a:rPr lang="en-US" dirty="0" smtClean="0"/>
              <a:t>PO Box 2042 </a:t>
            </a:r>
            <a:r>
              <a:rPr lang="en-US" dirty="0" err="1" smtClean="0"/>
              <a:t>Bayswater</a:t>
            </a:r>
            <a:r>
              <a:rPr lang="en-US" dirty="0" smtClean="0"/>
              <a:t>, VIC 2042.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nationaloffice@wia.org.au</a:t>
            </a:r>
            <a:endParaRPr lang="en-US" dirty="0" smtClean="0"/>
          </a:p>
          <a:p>
            <a:r>
              <a:rPr lang="en-US" dirty="0" smtClean="0"/>
              <a:t>Also an email link on the WIA website</a:t>
            </a:r>
          </a:p>
          <a:p>
            <a:r>
              <a:rPr lang="en-US" dirty="0" smtClean="0"/>
              <a:t>FAQ on the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8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01"/>
    </mc:Choice>
    <mc:Fallback xmlns="">
      <p:transition xmlns:p14="http://schemas.microsoft.com/office/powerpoint/2010/main" spd="slow" advTm="3870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i="1" dirty="0" smtClean="0">
                <a:solidFill>
                  <a:srgbClr val="0000FF"/>
                </a:solidFill>
              </a:rPr>
              <a:t>What do we know at this stage about the proposed WIA AGM in SA in 2017?</a:t>
            </a:r>
            <a:endParaRPr lang="en-US" sz="4800" i="1" dirty="0">
              <a:solidFill>
                <a:srgbClr val="0000FF"/>
              </a:solidFill>
            </a:endParaRPr>
          </a:p>
        </p:txBody>
      </p:sp>
      <p:pic>
        <p:nvPicPr>
          <p:cNvPr id="4" name="Picture 3" descr="question-mar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056" y="4135377"/>
            <a:ext cx="2489753" cy="24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1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96"/>
    </mc:Choice>
    <mc:Fallback xmlns="">
      <p:transition xmlns:p14="http://schemas.microsoft.com/office/powerpoint/2010/main" spd="slow" advTm="176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WIA AGM 2017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91241" cy="4525963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CAMPBELL"/>
                <a:cs typeface="CAMPBELL"/>
              </a:rPr>
              <a:t>Hahndorf</a:t>
            </a:r>
            <a:r>
              <a:rPr lang="en-US" b="1" dirty="0" smtClean="0">
                <a:solidFill>
                  <a:srgbClr val="0000FF"/>
                </a:solidFill>
                <a:latin typeface="CAMPBELL"/>
                <a:cs typeface="CAMPBELL"/>
              </a:rPr>
              <a:t>, South Australia (VK5)</a:t>
            </a:r>
          </a:p>
          <a:p>
            <a:pPr lvl="1"/>
            <a:r>
              <a:rPr lang="en-US" dirty="0" smtClean="0"/>
              <a:t>Adelaide Hills</a:t>
            </a:r>
          </a:p>
          <a:p>
            <a:pPr lvl="1"/>
            <a:r>
              <a:rPr lang="en-US" dirty="0" smtClean="0"/>
              <a:t>28km east Adelaide CBD</a:t>
            </a:r>
          </a:p>
          <a:p>
            <a:pPr lvl="1"/>
            <a:r>
              <a:rPr lang="en-US" dirty="0" smtClean="0"/>
              <a:t>Australia’s oldest surviving German settlement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ange of </a:t>
            </a:r>
            <a:r>
              <a:rPr lang="en-US" dirty="0" err="1" smtClean="0"/>
              <a:t>accomodation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lethora of tourist options</a:t>
            </a:r>
            <a:endParaRPr lang="en-US" dirty="0"/>
          </a:p>
        </p:txBody>
      </p:sp>
      <p:pic>
        <p:nvPicPr>
          <p:cNvPr id="5" name="Picture 4" descr="Main-Stre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710" y="1531515"/>
            <a:ext cx="3071105" cy="2303329"/>
          </a:xfrm>
          <a:prstGeom prst="rect">
            <a:avLst/>
          </a:prstGeom>
        </p:spPr>
      </p:pic>
      <p:pic>
        <p:nvPicPr>
          <p:cNvPr id="6" name="Picture 5" descr="Hahndorf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710" y="4114353"/>
            <a:ext cx="3133467" cy="2350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64710" y="6520627"/>
            <a:ext cx="3365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/>
              <a:t>Images courtesy of </a:t>
            </a:r>
            <a:r>
              <a:rPr lang="en-US" sz="1100" i="1" dirty="0" err="1" smtClean="0"/>
              <a:t>www.aussie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towns.com.au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7842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19"/>
    </mc:Choice>
    <mc:Fallback xmlns="">
      <p:transition xmlns:p14="http://schemas.microsoft.com/office/powerpoint/2010/main" spd="slow" advTm="4381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i="1" dirty="0" smtClean="0">
                <a:solidFill>
                  <a:srgbClr val="0000FF"/>
                </a:solidFill>
              </a:rPr>
              <a:t>What does the WIA see as the role of local clubs in the future of amateur radio in Australia, and its relationship with them?</a:t>
            </a:r>
            <a:endParaRPr lang="en-US" sz="4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6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4"/>
    </mc:Choice>
    <mc:Fallback xmlns="">
      <p:transition xmlns:p14="http://schemas.microsoft.com/office/powerpoint/2010/main" spd="slow" advTm="1110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206"/>
            <a:ext cx="8229600" cy="1143000"/>
          </a:xfrm>
        </p:spPr>
        <p:txBody>
          <a:bodyPr/>
          <a:lstStyle/>
          <a:p>
            <a:r>
              <a:rPr lang="en-US" b="1" dirty="0" smtClean="0"/>
              <a:t>Response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206"/>
            <a:ext cx="5279353" cy="488895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Affiliated clubs should be one of the major vehicles for interfacing between the WIA &amp; its members</a:t>
            </a:r>
          </a:p>
          <a:p>
            <a:r>
              <a:rPr lang="en-US" dirty="0" smtClean="0"/>
              <a:t>The WIA needs to support clubs more</a:t>
            </a:r>
          </a:p>
          <a:p>
            <a:r>
              <a:rPr lang="en-US" dirty="0" smtClean="0"/>
              <a:t>Two way street</a:t>
            </a:r>
          </a:p>
          <a:p>
            <a:pPr lvl="1"/>
            <a:r>
              <a:rPr lang="en-US" dirty="0" smtClean="0"/>
              <a:t>Clubs also need to support the WIA</a:t>
            </a:r>
          </a:p>
          <a:p>
            <a:r>
              <a:rPr lang="en-US" dirty="0" smtClean="0"/>
              <a:t>Annual Clubs conference?</a:t>
            </a:r>
            <a:endParaRPr lang="en-US" dirty="0"/>
          </a:p>
        </p:txBody>
      </p:sp>
      <p:pic>
        <p:nvPicPr>
          <p:cNvPr id="4" name="Picture 3" descr="image_1_hi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548" y="2070840"/>
            <a:ext cx="3407447" cy="29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36"/>
    </mc:Choice>
    <mc:Fallback xmlns="">
      <p:transition xmlns:p14="http://schemas.microsoft.com/office/powerpoint/2010/main" spd="slow" advTm="3353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Objects of the WIA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52522" cy="515638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To promote, advance and represent in any way it thinks fit amateur radio and the interests of radio amateurs, and without limiting the generality of the forgoing</a:t>
            </a:r>
          </a:p>
          <a:p>
            <a:r>
              <a:rPr lang="en-US" dirty="0" smtClean="0"/>
              <a:t>To protect and enhance the </a:t>
            </a:r>
            <a:r>
              <a:rPr lang="en-US" dirty="0" err="1" smtClean="0"/>
              <a:t>priviliges</a:t>
            </a:r>
            <a:r>
              <a:rPr lang="en-US" dirty="0" smtClean="0"/>
              <a:t> of radio amateurs</a:t>
            </a:r>
          </a:p>
          <a:p>
            <a:r>
              <a:rPr lang="en-US" dirty="0" smtClean="0"/>
              <a:t>To encourage an awareness of the value of amateur radio</a:t>
            </a:r>
          </a:p>
          <a:p>
            <a:r>
              <a:rPr lang="en-US" dirty="0" smtClean="0"/>
              <a:t>To educate and encourage potential radio amateurs</a:t>
            </a:r>
          </a:p>
          <a:p>
            <a:r>
              <a:rPr lang="en-US" dirty="0" smtClean="0"/>
              <a:t>To represent radio amateurs both nationally &amp; internationally</a:t>
            </a:r>
          </a:p>
          <a:p>
            <a:r>
              <a:rPr lang="en-US" dirty="0" smtClean="0"/>
              <a:t>To provide services for radio amateurs and those interested in amateur radio, including the publication of the magazine ‘Amateur Radio’ and other publications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231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378"/>
    </mc:Choice>
    <mc:Fallback xmlns="">
      <p:transition xmlns:p14="http://schemas.microsoft.com/office/powerpoint/2010/main" spd="slow" advTm="11637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5926"/>
          </a:xfrm>
        </p:spPr>
        <p:txBody>
          <a:bodyPr/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564"/>
            <a:ext cx="8229600" cy="4525963"/>
          </a:xfrm>
        </p:spPr>
        <p:txBody>
          <a:bodyPr>
            <a:noAutofit/>
          </a:bodyPr>
          <a:lstStyle/>
          <a:p>
            <a:r>
              <a:rPr lang="en-US" sz="4000" i="1" dirty="0">
                <a:solidFill>
                  <a:srgbClr val="0000FF"/>
                </a:solidFill>
              </a:rPr>
              <a:t>Has the WIA considered including an electronic version of the call book on the web </a:t>
            </a:r>
            <a:r>
              <a:rPr lang="en-US" sz="4000" i="1" dirty="0" smtClean="0">
                <a:solidFill>
                  <a:srgbClr val="0000FF"/>
                </a:solidFill>
              </a:rPr>
              <a:t>site?</a:t>
            </a:r>
            <a:r>
              <a:rPr lang="en-US" sz="4000" i="1" dirty="0">
                <a:solidFill>
                  <a:srgbClr val="0000FF"/>
                </a:solidFill>
              </a:rPr>
              <a:t>  I appreciate that some people will still want the hard copy and you may have a minimum order, but I think it would be a good way to gain members, just for the call book, even if it was a $10 opt in option or increase in </a:t>
            </a:r>
            <a:r>
              <a:rPr lang="en-US" sz="4000" i="1" dirty="0" smtClean="0">
                <a:solidFill>
                  <a:srgbClr val="0000FF"/>
                </a:solidFill>
              </a:rPr>
              <a:t>fees?</a:t>
            </a:r>
            <a:endParaRPr lang="en-US" sz="4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4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44"/>
    </mc:Choice>
    <mc:Fallback xmlns="">
      <p:transition xmlns:p14="http://schemas.microsoft.com/office/powerpoint/2010/main" spd="slow" advTm="2064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Response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Technically possible to have a PDF version as a download</a:t>
            </a:r>
          </a:p>
          <a:p>
            <a:r>
              <a:rPr lang="en-US" dirty="0" smtClean="0"/>
              <a:t>Would need to consider the impact to sales of the print edition</a:t>
            </a:r>
          </a:p>
          <a:p>
            <a:r>
              <a:rPr lang="en-US" dirty="0" smtClean="0"/>
              <a:t>At the current print </a:t>
            </a:r>
            <a:r>
              <a:rPr lang="en-US" dirty="0" err="1" smtClean="0"/>
              <a:t>callbook</a:t>
            </a:r>
            <a:r>
              <a:rPr lang="en-US" dirty="0" smtClean="0"/>
              <a:t> price, we need to sell a minimum quantity to break even. </a:t>
            </a:r>
          </a:p>
          <a:p>
            <a:r>
              <a:rPr lang="en-US" dirty="0" err="1" smtClean="0"/>
              <a:t>Retaill</a:t>
            </a:r>
            <a:r>
              <a:rPr lang="en-US" dirty="0" smtClean="0"/>
              <a:t> $30.00 and WIA members $25.00</a:t>
            </a:r>
          </a:p>
          <a:p>
            <a:r>
              <a:rPr lang="en-US" dirty="0" smtClean="0"/>
              <a:t>Increase in fees is never popular.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0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42"/>
    </mc:Choice>
    <mc:Fallback xmlns="">
      <p:transition xmlns:p14="http://schemas.microsoft.com/office/powerpoint/2010/main" spd="slow" advTm="1964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429"/>
            <a:ext cx="8229600" cy="4525963"/>
          </a:xfrm>
        </p:spPr>
        <p:txBody>
          <a:bodyPr>
            <a:noAutofit/>
          </a:bodyPr>
          <a:lstStyle/>
          <a:p>
            <a:r>
              <a:rPr lang="en-US" sz="4800" i="1" dirty="0">
                <a:solidFill>
                  <a:srgbClr val="0000FF"/>
                </a:solidFill>
              </a:rPr>
              <a:t>Downloading the weekly national news ties me to the computer.  Can the WIA consider pod casting the WIA weekly national news (maybe even through an App) to make it more </a:t>
            </a:r>
            <a:r>
              <a:rPr lang="en-US" sz="4800" i="1" dirty="0" smtClean="0">
                <a:solidFill>
                  <a:srgbClr val="0000FF"/>
                </a:solidFill>
              </a:rPr>
              <a:t>portable ?</a:t>
            </a:r>
            <a:endParaRPr lang="en-US" sz="4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8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66"/>
    </mc:Choice>
    <mc:Fallback xmlns="">
      <p:transition xmlns:p14="http://schemas.microsoft.com/office/powerpoint/2010/main" spd="slow" advTm="1436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920"/>
            <a:ext cx="8229600" cy="1143000"/>
          </a:xfrm>
        </p:spPr>
        <p:txBody>
          <a:bodyPr/>
          <a:lstStyle/>
          <a:p>
            <a:r>
              <a:rPr lang="en-US" b="1" dirty="0" smtClean="0"/>
              <a:t>Response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9371"/>
            <a:ext cx="8229600" cy="24071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Already available for people to subscribe</a:t>
            </a:r>
          </a:p>
          <a:p>
            <a:r>
              <a:rPr lang="en-US" dirty="0" smtClean="0"/>
              <a:t>WIA website</a:t>
            </a:r>
          </a:p>
          <a:p>
            <a:pPr lvl="1"/>
            <a:r>
              <a:rPr lang="en-US" dirty="0" err="1" smtClean="0"/>
              <a:t>netcast</a:t>
            </a:r>
            <a:endParaRPr lang="en-US" dirty="0" smtClean="0"/>
          </a:p>
          <a:p>
            <a:pPr lvl="1"/>
            <a:r>
              <a:rPr lang="en-US" dirty="0" smtClean="0"/>
              <a:t>The word podcast &amp; the podcast logo – </a:t>
            </a:r>
            <a:r>
              <a:rPr lang="en-US" dirty="0" err="1" smtClean="0"/>
              <a:t>licenced</a:t>
            </a:r>
            <a:r>
              <a:rPr lang="en-US" dirty="0" smtClean="0"/>
              <a:t>/trademark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 descr="Screen-Gr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71" y="3386486"/>
            <a:ext cx="7432365" cy="339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6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62"/>
    </mc:Choice>
    <mc:Fallback xmlns="">
      <p:transition xmlns:p14="http://schemas.microsoft.com/office/powerpoint/2010/main" spd="slow" advTm="2576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459"/>
            <a:ext cx="8229600" cy="831182"/>
          </a:xfrm>
        </p:spPr>
        <p:txBody>
          <a:bodyPr/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43" y="667871"/>
            <a:ext cx="8703358" cy="59232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5200" i="1" dirty="0">
                <a:solidFill>
                  <a:srgbClr val="0000FF"/>
                </a:solidFill>
              </a:rPr>
              <a:t>I have held an amateur radio </a:t>
            </a:r>
            <a:r>
              <a:rPr lang="en-US" sz="5200" i="1" dirty="0" err="1">
                <a:solidFill>
                  <a:srgbClr val="0000FF"/>
                </a:solidFill>
              </a:rPr>
              <a:t>licence</a:t>
            </a:r>
            <a:r>
              <a:rPr lang="en-US" sz="5200" i="1" dirty="0">
                <a:solidFill>
                  <a:srgbClr val="0000FF"/>
                </a:solidFill>
              </a:rPr>
              <a:t> since </a:t>
            </a:r>
            <a:r>
              <a:rPr lang="en-US" sz="5200" i="1" dirty="0" smtClean="0">
                <a:solidFill>
                  <a:srgbClr val="0000FF"/>
                </a:solidFill>
              </a:rPr>
              <a:t>1962 </a:t>
            </a:r>
            <a:r>
              <a:rPr lang="en-US" sz="5200" i="1" dirty="0">
                <a:solidFill>
                  <a:srgbClr val="0000FF"/>
                </a:solidFill>
              </a:rPr>
              <a:t>and a member of the SERG since its </a:t>
            </a:r>
            <a:r>
              <a:rPr lang="en-US" sz="5200" i="1" dirty="0" smtClean="0">
                <a:solidFill>
                  <a:srgbClr val="0000FF"/>
                </a:solidFill>
              </a:rPr>
              <a:t>inception.  As </a:t>
            </a:r>
            <a:r>
              <a:rPr lang="en-US" sz="5200" i="1" dirty="0">
                <a:solidFill>
                  <a:srgbClr val="0000FF"/>
                </a:solidFill>
              </a:rPr>
              <a:t>a member of the WIA I am concerned about the declining/low membership numbers. How best do you think the WIA and Amateur Radio Groups in Australia can best turn this situation around</a:t>
            </a:r>
            <a:r>
              <a:rPr lang="en-US" sz="5200" i="1" dirty="0" smtClean="0">
                <a:solidFill>
                  <a:srgbClr val="0000FF"/>
                </a:solidFill>
              </a:rPr>
              <a:t>?  I </a:t>
            </a:r>
            <a:r>
              <a:rPr lang="en-US" sz="5200" i="1" dirty="0" err="1">
                <a:solidFill>
                  <a:srgbClr val="0000FF"/>
                </a:solidFill>
              </a:rPr>
              <a:t>realise</a:t>
            </a:r>
            <a:r>
              <a:rPr lang="en-US" sz="5200" i="1" dirty="0">
                <a:solidFill>
                  <a:srgbClr val="0000FF"/>
                </a:solidFill>
              </a:rPr>
              <a:t> that the WIA can not do it alone, so members and clubs would need to participate</a:t>
            </a:r>
            <a:r>
              <a:rPr lang="en-US" sz="5200" i="1" dirty="0" smtClean="0">
                <a:solidFill>
                  <a:srgbClr val="0000FF"/>
                </a:solidFill>
              </a:rPr>
              <a:t>.</a:t>
            </a:r>
            <a:endParaRPr lang="en-US" sz="5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5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66"/>
    </mc:Choice>
    <mc:Fallback xmlns="">
      <p:transition xmlns:p14="http://schemas.microsoft.com/office/powerpoint/2010/main" spd="slow" advTm="2696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RESPONSE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102"/>
            <a:ext cx="8229600" cy="53867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ACMA</a:t>
            </a:r>
          </a:p>
          <a:p>
            <a:pPr lvl="1"/>
            <a:r>
              <a:rPr lang="en-US" dirty="0" smtClean="0"/>
              <a:t>1988:           18,026</a:t>
            </a:r>
          </a:p>
          <a:p>
            <a:pPr lvl="1"/>
            <a:r>
              <a:rPr lang="en-US" dirty="0" smtClean="0"/>
              <a:t>1998:           16,197</a:t>
            </a:r>
          </a:p>
          <a:p>
            <a:pPr lvl="1"/>
            <a:r>
              <a:rPr lang="en-US" dirty="0" smtClean="0"/>
              <a:t>2014:           14,035 </a:t>
            </a:r>
          </a:p>
          <a:p>
            <a:pPr lvl="2"/>
            <a:r>
              <a:rPr lang="en-US" dirty="0" smtClean="0"/>
              <a:t>4,465 WIA members (32 %)</a:t>
            </a:r>
          </a:p>
          <a:p>
            <a:pPr lvl="1"/>
            <a:r>
              <a:rPr lang="en-US" dirty="0" smtClean="0"/>
              <a:t>2015:           14,144</a:t>
            </a:r>
          </a:p>
          <a:p>
            <a:pPr marL="357188" lvl="1" indent="-357188">
              <a:buFont typeface="Arial"/>
              <a:buChar char="•"/>
            </a:pPr>
            <a:r>
              <a:rPr lang="en-US" dirty="0" smtClean="0"/>
              <a:t>RSGB/ARRL = 23%</a:t>
            </a:r>
          </a:p>
          <a:p>
            <a:pPr marL="357188" lvl="1" indent="-357188">
              <a:buFont typeface="Arial"/>
              <a:buChar char="•"/>
            </a:pPr>
            <a:r>
              <a:rPr lang="en-US" dirty="0" smtClean="0"/>
              <a:t>4% drop Christmas 2015</a:t>
            </a:r>
          </a:p>
          <a:p>
            <a:pPr marL="757238" lvl="2" indent="-357188"/>
            <a:r>
              <a:rPr lang="en-US" dirty="0" smtClean="0"/>
              <a:t>Social media comments?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Excludes repeaters, beacons and cancelled/expired </a:t>
            </a:r>
            <a:r>
              <a:rPr lang="en-US" dirty="0" err="1" smtClean="0"/>
              <a:t>licences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014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44"/>
    </mc:Choice>
    <mc:Fallback xmlns="">
      <p:transition xmlns:p14="http://schemas.microsoft.com/office/powerpoint/2010/main" spd="slow" advTm="8614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6-07 at 8.52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16" y="2818816"/>
            <a:ext cx="8594313" cy="17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6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84"/>
    </mc:Choice>
    <mc:Fallback xmlns="">
      <p:transition xmlns:p14="http://schemas.microsoft.com/office/powerpoint/2010/main" spd="slow" advTm="2508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6-07 at 8.52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" y="584354"/>
            <a:ext cx="91186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24"/>
    </mc:Choice>
    <mc:Fallback xmlns="">
      <p:transition xmlns:p14="http://schemas.microsoft.com/office/powerpoint/2010/main" spd="slow" advTm="2862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344548_10209649124404046_9112904468865578419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67" y="393547"/>
            <a:ext cx="81534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"/>
    </mc:Choice>
    <mc:Fallback xmlns="">
      <p:transition xmlns:p14="http://schemas.microsoft.com/office/powerpoint/2010/main" spd="slow" advTm="132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467" y="229923"/>
            <a:ext cx="8229600" cy="963487"/>
          </a:xfrm>
        </p:spPr>
        <p:txBody>
          <a:bodyPr>
            <a:normAutofit/>
          </a:bodyPr>
          <a:lstStyle/>
          <a:p>
            <a:r>
              <a:rPr lang="en-US" b="1" dirty="0" smtClean="0"/>
              <a:t>Turning it around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52"/>
            <a:ext cx="8229600" cy="52225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Think </a:t>
            </a:r>
            <a:r>
              <a:rPr lang="en-US" dirty="0" err="1" smtClean="0"/>
              <a:t>possitively</a:t>
            </a:r>
            <a:endParaRPr lang="en-US" dirty="0" smtClean="0"/>
          </a:p>
          <a:p>
            <a:r>
              <a:rPr lang="en-US" dirty="0" smtClean="0"/>
              <a:t>Promote the good things about the WIA</a:t>
            </a:r>
          </a:p>
          <a:p>
            <a:r>
              <a:rPr lang="en-US" dirty="0" smtClean="0"/>
              <a:t>Encourage other club members to join &amp; contribute</a:t>
            </a:r>
          </a:p>
          <a:p>
            <a:r>
              <a:rPr lang="en-US" dirty="0" smtClean="0"/>
              <a:t>WIA membership largely depends on the total number of Australian radio amateurs</a:t>
            </a:r>
          </a:p>
          <a:p>
            <a:pPr lvl="1"/>
            <a:r>
              <a:rPr lang="en-US" dirty="0" smtClean="0"/>
              <a:t>Anything that </a:t>
            </a:r>
            <a:r>
              <a:rPr lang="en-US" dirty="0" err="1" smtClean="0"/>
              <a:t>increasess</a:t>
            </a:r>
            <a:r>
              <a:rPr lang="en-US" dirty="0" smtClean="0"/>
              <a:t> the number of hams will increase the WIA membership numbers</a:t>
            </a:r>
          </a:p>
          <a:p>
            <a:r>
              <a:rPr lang="en-US" dirty="0" smtClean="0"/>
              <a:t>See the WIA for what it is</a:t>
            </a:r>
          </a:p>
          <a:p>
            <a:pPr lvl="1"/>
            <a:r>
              <a:rPr lang="en-US" dirty="0" smtClean="0"/>
              <a:t>Australia’s only advocacy channel for amateurs</a:t>
            </a:r>
          </a:p>
          <a:p>
            <a:pPr lvl="1"/>
            <a:r>
              <a:rPr lang="en-US" dirty="0" smtClean="0"/>
              <a:t>Small budget with 2 full time paid staff</a:t>
            </a:r>
          </a:p>
          <a:p>
            <a:r>
              <a:rPr lang="en-US" dirty="0" smtClean="0"/>
              <a:t>Andy </a:t>
            </a:r>
            <a:r>
              <a:rPr lang="en-US" dirty="0"/>
              <a:t>VK4NDY</a:t>
            </a:r>
          </a:p>
          <a:p>
            <a:pPr lvl="1"/>
            <a:r>
              <a:rPr lang="en-US" dirty="0"/>
              <a:t>University of Southern Queensland</a:t>
            </a:r>
          </a:p>
          <a:p>
            <a:pPr lvl="1"/>
            <a:r>
              <a:rPr lang="en-US" dirty="0"/>
              <a:t>Research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34"/>
    </mc:Choice>
    <mc:Fallback xmlns="">
      <p:transition xmlns:p14="http://schemas.microsoft.com/office/powerpoint/2010/main" spd="slow" advTm="145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865"/>
            <a:ext cx="8229600" cy="906662"/>
          </a:xfrm>
        </p:spPr>
        <p:txBody>
          <a:bodyPr/>
          <a:lstStyle/>
          <a:p>
            <a:r>
              <a:rPr lang="en-US" b="1" dirty="0" smtClean="0"/>
              <a:t>ASIC/Corporations 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27"/>
            <a:ext cx="8229600" cy="462665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Company Limited by Guarantee</a:t>
            </a:r>
          </a:p>
          <a:p>
            <a:pPr lvl="1"/>
            <a:r>
              <a:rPr lang="en-US" dirty="0" smtClean="0"/>
              <a:t>Non-profit (Not-for-Profit)</a:t>
            </a:r>
          </a:p>
          <a:p>
            <a:pPr lvl="1"/>
            <a:r>
              <a:rPr lang="en-US" dirty="0" smtClean="0"/>
              <a:t>Company limited by guarantee with annual (or consolidated) revenue of less than $1 million</a:t>
            </a:r>
          </a:p>
          <a:p>
            <a:r>
              <a:rPr lang="en-US" dirty="0" smtClean="0"/>
              <a:t>Revenue $517,569 (2015).  Trading loss $12,680.00.</a:t>
            </a:r>
          </a:p>
          <a:p>
            <a:pPr lvl="1"/>
            <a:r>
              <a:rPr lang="en-US" dirty="0" smtClean="0"/>
              <a:t>2 major costs: Staff costs, AR magazine printing/production/posting</a:t>
            </a:r>
          </a:p>
          <a:p>
            <a:r>
              <a:rPr lang="en-US" dirty="0" smtClean="0"/>
              <a:t>Bound by the </a:t>
            </a:r>
            <a:r>
              <a:rPr lang="en-US" i="1" dirty="0" smtClean="0"/>
              <a:t>Corporations Act 2001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6 volumes</a:t>
            </a:r>
          </a:p>
          <a:p>
            <a:r>
              <a:rPr lang="en-US" dirty="0" smtClean="0"/>
              <a:t>Administered by Australian Securities and Investments Commission (ASIC)</a:t>
            </a:r>
          </a:p>
          <a:p>
            <a:r>
              <a:rPr lang="en-US" dirty="0" smtClean="0"/>
              <a:t>Many legal restrictions &amp; requirements</a:t>
            </a:r>
          </a:p>
          <a:p>
            <a:r>
              <a:rPr lang="en-US" dirty="0" smtClean="0"/>
              <a:t>Constitution</a:t>
            </a:r>
            <a:endParaRPr lang="en-US" dirty="0"/>
          </a:p>
        </p:txBody>
      </p:sp>
      <p:pic>
        <p:nvPicPr>
          <p:cNvPr id="6" name="Picture 5" descr="20140826-021938.184154asic-corporate-logostandard-version-colo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928" y="5157297"/>
            <a:ext cx="2690243" cy="156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9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01"/>
    </mc:Choice>
    <mc:Fallback xmlns="">
      <p:transition xmlns:p14="http://schemas.microsoft.com/office/powerpoint/2010/main" spd="slow" advTm="12460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7134"/>
            <a:ext cx="8229600" cy="3732465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solidFill>
                  <a:srgbClr val="0000FF"/>
                </a:solidFill>
              </a:rPr>
              <a:t>What are your thoughts on the current debate on Social media with regards to the performance of the WIA?</a:t>
            </a:r>
            <a:endParaRPr lang="en-US" sz="4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6"/>
    </mc:Choice>
    <mc:Fallback xmlns="">
      <p:transition xmlns:p14="http://schemas.microsoft.com/office/powerpoint/2010/main" spd="slow" advTm="1046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0669"/>
          </a:xfrm>
        </p:spPr>
        <p:txBody>
          <a:bodyPr>
            <a:normAutofit/>
          </a:bodyPr>
          <a:lstStyle/>
          <a:p>
            <a:r>
              <a:rPr lang="en-US" b="1" dirty="0" smtClean="0"/>
              <a:t>Response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5307"/>
            <a:ext cx="5115139" cy="529150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Facebook</a:t>
            </a:r>
          </a:p>
          <a:p>
            <a:r>
              <a:rPr lang="en-US" dirty="0" smtClean="0"/>
              <a:t>WIA Reform Group</a:t>
            </a:r>
          </a:p>
          <a:p>
            <a:r>
              <a:rPr lang="en-US" dirty="0" smtClean="0"/>
              <a:t>Debate is healthy</a:t>
            </a:r>
          </a:p>
          <a:p>
            <a:r>
              <a:rPr lang="en-US" dirty="0" smtClean="0"/>
              <a:t>Constructive criticism</a:t>
            </a:r>
          </a:p>
          <a:p>
            <a:r>
              <a:rPr lang="en-US" dirty="0" smtClean="0"/>
              <a:t>‘play the ball and not the man’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Members service expectations increasing.</a:t>
            </a:r>
          </a:p>
          <a:p>
            <a:r>
              <a:rPr lang="en-US" i="1" dirty="0" smtClean="0"/>
              <a:t>‘Too much to do and too much reliance on limited income and too much reliance on a few key personnel’</a:t>
            </a:r>
          </a:p>
          <a:p>
            <a:endParaRPr lang="en-US" dirty="0"/>
          </a:p>
        </p:txBody>
      </p:sp>
      <p:pic>
        <p:nvPicPr>
          <p:cNvPr id="4" name="Picture 3" descr="Crushed-by-Criticism-Vector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338" y="1481667"/>
            <a:ext cx="3199441" cy="2134627"/>
          </a:xfrm>
          <a:prstGeom prst="rect">
            <a:avLst/>
          </a:prstGeom>
        </p:spPr>
      </p:pic>
      <p:pic>
        <p:nvPicPr>
          <p:cNvPr id="5" name="Picture 4" descr="criticism_media_cycl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149" y="4061973"/>
            <a:ext cx="3315221" cy="18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81"/>
    </mc:Choice>
    <mc:Fallback xmlns="">
      <p:transition xmlns:p14="http://schemas.microsoft.com/office/powerpoint/2010/main" spd="slow" advTm="686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6439"/>
            <a:ext cx="8229600" cy="4525963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solidFill>
                  <a:srgbClr val="0000FF"/>
                </a:solidFill>
              </a:rPr>
              <a:t>What steps are the WIA going to take to turn a trading loss into a trading profit?</a:t>
            </a:r>
            <a:endParaRPr lang="en-US" sz="4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7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71"/>
    </mc:Choice>
    <mc:Fallback xmlns="">
      <p:transition xmlns:p14="http://schemas.microsoft.com/office/powerpoint/2010/main" spd="slow" advTm="138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Response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Rental of office space</a:t>
            </a:r>
          </a:p>
          <a:p>
            <a:r>
              <a:rPr lang="en-US" dirty="0" smtClean="0"/>
              <a:t>Advertising</a:t>
            </a:r>
          </a:p>
          <a:p>
            <a:r>
              <a:rPr lang="en-US" dirty="0" smtClean="0"/>
              <a:t>Review of AR magazine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0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97"/>
    </mc:Choice>
    <mc:Fallback xmlns="">
      <p:transition xmlns:p14="http://schemas.microsoft.com/office/powerpoint/2010/main" spd="slow" advTm="3549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Board of Directors</a:t>
            </a:r>
          </a:p>
          <a:p>
            <a:pPr lvl="1"/>
            <a:r>
              <a:rPr lang="en-US" dirty="0" smtClean="0"/>
              <a:t>President, Phil VK2ASD</a:t>
            </a:r>
          </a:p>
          <a:p>
            <a:pPr lvl="1"/>
            <a:r>
              <a:rPr lang="en-US" dirty="0" smtClean="0"/>
              <a:t>Vice President, Fred VK3DAC</a:t>
            </a:r>
          </a:p>
          <a:p>
            <a:pPr lvl="1"/>
            <a:r>
              <a:rPr lang="en-US" dirty="0" smtClean="0"/>
              <a:t>Director, Ewan VK4ERM</a:t>
            </a:r>
          </a:p>
          <a:p>
            <a:pPr lvl="1"/>
            <a:r>
              <a:rPr lang="en-US" dirty="0" smtClean="0"/>
              <a:t>Director, Robert VK3DN</a:t>
            </a:r>
          </a:p>
          <a:p>
            <a:pPr lvl="1"/>
            <a:r>
              <a:rPr lang="en-US" dirty="0" smtClean="0"/>
              <a:t>Director, Roger VK2ZRH</a:t>
            </a:r>
          </a:p>
          <a:p>
            <a:pPr lvl="1"/>
            <a:r>
              <a:rPr lang="en-US" dirty="0" smtClean="0"/>
              <a:t>Director, Paul VK5PAS</a:t>
            </a:r>
          </a:p>
          <a:p>
            <a:pPr lvl="1"/>
            <a:r>
              <a:rPr lang="en-US" dirty="0" smtClean="0"/>
              <a:t>Director, Andrew VK6AS</a:t>
            </a:r>
          </a:p>
          <a:p>
            <a:r>
              <a:rPr lang="en-US" dirty="0" smtClean="0"/>
              <a:t>Secretary</a:t>
            </a:r>
          </a:p>
          <a:p>
            <a:pPr lvl="1"/>
            <a:r>
              <a:rPr lang="en-US" dirty="0" smtClean="0"/>
              <a:t>Jim VK3PC</a:t>
            </a:r>
            <a:endParaRPr lang="en-US" dirty="0"/>
          </a:p>
        </p:txBody>
      </p:sp>
      <p:pic>
        <p:nvPicPr>
          <p:cNvPr id="4" name="Picture 3" descr="board-meeting-black-amp-white-24893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274" y="1600200"/>
            <a:ext cx="3888511" cy="388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3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20"/>
    </mc:Choice>
    <mc:Fallback xmlns="">
      <p:transition xmlns:p14="http://schemas.microsoft.com/office/powerpoint/2010/main" spd="slow" advTm="278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2016-04-12 17.36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13" y="1511300"/>
            <a:ext cx="7988300" cy="5346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4911" y="580282"/>
            <a:ext cx="33718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2016 WIA Election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4592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72"/>
    </mc:Choice>
    <mc:Fallback xmlns="">
      <p:transition xmlns:p14="http://schemas.microsoft.com/office/powerpoint/2010/main" spd="slow" advTm="279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Treasurer</a:t>
            </a:r>
          </a:p>
          <a:p>
            <a:pPr lvl="1"/>
            <a:r>
              <a:rPr lang="en-US" dirty="0" smtClean="0"/>
              <a:t>Murray </a:t>
            </a:r>
            <a:r>
              <a:rPr lang="en-US" dirty="0" err="1" smtClean="0"/>
              <a:t>Leadbetter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  (Accountant)</a:t>
            </a:r>
          </a:p>
          <a:p>
            <a:r>
              <a:rPr lang="en-US" dirty="0" smtClean="0"/>
              <a:t>Executive Director</a:t>
            </a:r>
          </a:p>
          <a:p>
            <a:pPr lvl="1"/>
            <a:r>
              <a:rPr lang="en-US" dirty="0" smtClean="0"/>
              <a:t>Bruce </a:t>
            </a:r>
            <a:r>
              <a:rPr lang="en-US" dirty="0" err="1" smtClean="0"/>
              <a:t>Deefholts</a:t>
            </a:r>
            <a:endParaRPr lang="en-US" dirty="0" smtClean="0"/>
          </a:p>
          <a:p>
            <a:r>
              <a:rPr lang="en-US" dirty="0" smtClean="0"/>
              <a:t>Examinations Officer</a:t>
            </a:r>
          </a:p>
          <a:p>
            <a:pPr lvl="1"/>
            <a:r>
              <a:rPr lang="en-US" dirty="0" smtClean="0"/>
              <a:t>Petra</a:t>
            </a:r>
          </a:p>
          <a:p>
            <a:r>
              <a:rPr lang="en-US" dirty="0" smtClean="0"/>
              <a:t>Committees</a:t>
            </a:r>
          </a:p>
          <a:p>
            <a:r>
              <a:rPr lang="en-US" dirty="0" smtClean="0"/>
              <a:t>Volunteers</a:t>
            </a:r>
          </a:p>
          <a:p>
            <a:r>
              <a:rPr lang="en-US" dirty="0" smtClean="0"/>
              <a:t>National office</a:t>
            </a:r>
          </a:p>
          <a:p>
            <a:pPr lvl="1"/>
            <a:r>
              <a:rPr lang="en-US" dirty="0" err="1" smtClean="0"/>
              <a:t>Bayswater</a:t>
            </a:r>
            <a:r>
              <a:rPr lang="en-US" dirty="0" smtClean="0"/>
              <a:t>, VIC</a:t>
            </a:r>
            <a:endParaRPr lang="en-US" dirty="0"/>
          </a:p>
        </p:txBody>
      </p:sp>
      <p:pic>
        <p:nvPicPr>
          <p:cNvPr id="4" name="Picture 3" descr="WIA office Fro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0574" y="1260306"/>
            <a:ext cx="4478809" cy="265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WIA office Desk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0573" y="4145310"/>
            <a:ext cx="4478809" cy="251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72"/>
    </mc:Choice>
    <mc:Fallback xmlns="">
      <p:transition xmlns:p14="http://schemas.microsoft.com/office/powerpoint/2010/main" spd="slow" advTm="521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10" y="274638"/>
            <a:ext cx="8608762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Communication between Directors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Teleconference every month</a:t>
            </a:r>
          </a:p>
          <a:p>
            <a:pPr lvl="1"/>
            <a:r>
              <a:rPr lang="en-US" dirty="0" err="1" smtClean="0"/>
              <a:t>GoToMeeting</a:t>
            </a:r>
            <a:endParaRPr lang="en-US" dirty="0" smtClean="0"/>
          </a:p>
          <a:p>
            <a:pPr lvl="1"/>
            <a:r>
              <a:rPr lang="en-US" dirty="0" smtClean="0"/>
              <a:t>3 hours</a:t>
            </a:r>
          </a:p>
          <a:p>
            <a:r>
              <a:rPr lang="en-US" dirty="0" smtClean="0"/>
              <a:t>Regular phone calls &amp; emails</a:t>
            </a:r>
            <a:endParaRPr lang="en-US" dirty="0"/>
          </a:p>
        </p:txBody>
      </p:sp>
      <p:pic>
        <p:nvPicPr>
          <p:cNvPr id="4" name="Picture 3" descr="Fotolia_32396627_Subscription_XX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910" y="3894072"/>
            <a:ext cx="2722432" cy="272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69"/>
    </mc:Choice>
    <mc:Fallback xmlns="">
      <p:transition xmlns:p14="http://schemas.microsoft.com/office/powerpoint/2010/main" spd="slow" advTm="2416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Communication with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49710" cy="49066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Visits to local radio clubs</a:t>
            </a:r>
          </a:p>
          <a:p>
            <a:r>
              <a:rPr lang="en-US" dirty="0" smtClean="0"/>
              <a:t>Broadcast</a:t>
            </a:r>
          </a:p>
          <a:p>
            <a:r>
              <a:rPr lang="en-US" dirty="0" smtClean="0"/>
              <a:t>AR magazine</a:t>
            </a:r>
          </a:p>
          <a:p>
            <a:r>
              <a:rPr lang="en-US" dirty="0" smtClean="0"/>
              <a:t>WIA Board newsletters</a:t>
            </a:r>
          </a:p>
          <a:p>
            <a:pPr lvl="1"/>
            <a:r>
              <a:rPr lang="en-US" dirty="0" smtClean="0"/>
              <a:t>Distributed by the WIA Board of Directors following their monthly board meetings</a:t>
            </a:r>
          </a:p>
          <a:p>
            <a:r>
              <a:rPr lang="en-US" dirty="0"/>
              <a:t>Presidents </a:t>
            </a:r>
            <a:r>
              <a:rPr lang="en-US" dirty="0" smtClean="0"/>
              <a:t>blog</a:t>
            </a:r>
          </a:p>
          <a:p>
            <a:pPr lvl="1"/>
            <a:r>
              <a:rPr lang="en-US" dirty="0" smtClean="0"/>
              <a:t>Monthly</a:t>
            </a:r>
          </a:p>
          <a:p>
            <a:pPr lvl="1"/>
            <a:r>
              <a:rPr lang="en-US" dirty="0" smtClean="0"/>
              <a:t>AR magazine</a:t>
            </a:r>
          </a:p>
          <a:p>
            <a:pPr lvl="1"/>
            <a:r>
              <a:rPr lang="en-US" dirty="0" smtClean="0"/>
              <a:t>website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WIA Board Newsletter - May 20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227" y="1422040"/>
            <a:ext cx="3593157" cy="50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66"/>
    </mc:Choice>
    <mc:Fallback xmlns="">
      <p:transition xmlns:p14="http://schemas.microsoft.com/office/powerpoint/2010/main" spd="slow" advTm="4796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|24.8|10|24.5|5.9|9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7220</TotalTime>
  <Words>1608</Words>
  <Application>Microsoft Macintosh PowerPoint</Application>
  <PresentationFormat>On-screen Show (4:3)</PresentationFormat>
  <Paragraphs>307</Paragraphs>
  <Slides>43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Wireless Institute of Australia (WIA)</vt:lpstr>
      <vt:lpstr>History</vt:lpstr>
      <vt:lpstr>Objects of the WIA</vt:lpstr>
      <vt:lpstr>ASIC/Corporations Act</vt:lpstr>
      <vt:lpstr>Structure</vt:lpstr>
      <vt:lpstr>PowerPoint Presentation</vt:lpstr>
      <vt:lpstr>Structure</vt:lpstr>
      <vt:lpstr>Communication between Directors</vt:lpstr>
      <vt:lpstr>Communication with members</vt:lpstr>
      <vt:lpstr>Committees</vt:lpstr>
      <vt:lpstr>Committees</vt:lpstr>
      <vt:lpstr>Committees</vt:lpstr>
      <vt:lpstr>Volunteers</vt:lpstr>
      <vt:lpstr>WIA – working for you</vt:lpstr>
      <vt:lpstr>WIA Membership benefits</vt:lpstr>
      <vt:lpstr>Merit Awards</vt:lpstr>
      <vt:lpstr>Submission to ACMA</vt:lpstr>
      <vt:lpstr>The year ahead</vt:lpstr>
      <vt:lpstr>The year ahead</vt:lpstr>
      <vt:lpstr>WIA AGM 2016 – Norfolk Island</vt:lpstr>
      <vt:lpstr>WIA AGM 2016 – Norfolk Island</vt:lpstr>
      <vt:lpstr>WIA AGM 2016 – Norfolk Island</vt:lpstr>
      <vt:lpstr>WIA AGM 2016 – Norfolk Island</vt:lpstr>
      <vt:lpstr>Please consider joining</vt:lpstr>
      <vt:lpstr>Contact the office</vt:lpstr>
      <vt:lpstr>Questions</vt:lpstr>
      <vt:lpstr>WIA AGM 2017</vt:lpstr>
      <vt:lpstr>Questions</vt:lpstr>
      <vt:lpstr>Response</vt:lpstr>
      <vt:lpstr>Questions</vt:lpstr>
      <vt:lpstr>Response</vt:lpstr>
      <vt:lpstr>Questions</vt:lpstr>
      <vt:lpstr>Response</vt:lpstr>
      <vt:lpstr>Questions</vt:lpstr>
      <vt:lpstr>RESPONSE</vt:lpstr>
      <vt:lpstr>PowerPoint Presentation</vt:lpstr>
      <vt:lpstr>PowerPoint Presentation</vt:lpstr>
      <vt:lpstr>PowerPoint Presentation</vt:lpstr>
      <vt:lpstr>Turning it around</vt:lpstr>
      <vt:lpstr>Questions</vt:lpstr>
      <vt:lpstr>Response</vt:lpstr>
      <vt:lpstr>Questions</vt:lpstr>
      <vt:lpstr>Response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Institute of Australia (WIA)</dc:title>
  <dc:creator>Paul/SIMMONDS</dc:creator>
  <cp:lastModifiedBy>Paul/SIMMONDS</cp:lastModifiedBy>
  <cp:revision>64</cp:revision>
  <dcterms:created xsi:type="dcterms:W3CDTF">2016-06-04T06:33:34Z</dcterms:created>
  <dcterms:modified xsi:type="dcterms:W3CDTF">2016-07-26T09:19:04Z</dcterms:modified>
</cp:coreProperties>
</file>