
<file path=[Content_Types].xml><?xml version="1.0" encoding="utf-8"?>
<Types xmlns="http://schemas.openxmlformats.org/package/2006/content-types">
  <Default Extension="xml" ContentType="application/xml"/>
  <Default Extension="jpeg" ContentType="image/jpeg"/>
  <Default Extension="jpg" ContentType="image/jpeg"/>
  <Default Extension="m4v"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handoutMasterIdLst>
    <p:handoutMasterId r:id="rId59"/>
  </p:handoutMasterIdLst>
  <p:sldIdLst>
    <p:sldId id="256" r:id="rId2"/>
    <p:sldId id="273" r:id="rId3"/>
    <p:sldId id="285" r:id="rId4"/>
    <p:sldId id="327" r:id="rId5"/>
    <p:sldId id="284" r:id="rId6"/>
    <p:sldId id="293" r:id="rId7"/>
    <p:sldId id="262" r:id="rId8"/>
    <p:sldId id="274" r:id="rId9"/>
    <p:sldId id="263" r:id="rId10"/>
    <p:sldId id="261" r:id="rId11"/>
    <p:sldId id="264" r:id="rId12"/>
    <p:sldId id="281" r:id="rId13"/>
    <p:sldId id="317" r:id="rId14"/>
    <p:sldId id="266" r:id="rId15"/>
    <p:sldId id="267" r:id="rId16"/>
    <p:sldId id="323" r:id="rId17"/>
    <p:sldId id="324" r:id="rId18"/>
    <p:sldId id="321" r:id="rId19"/>
    <p:sldId id="325" r:id="rId20"/>
    <p:sldId id="322" r:id="rId21"/>
    <p:sldId id="326" r:id="rId22"/>
    <p:sldId id="282" r:id="rId23"/>
    <p:sldId id="307" r:id="rId24"/>
    <p:sldId id="308" r:id="rId25"/>
    <p:sldId id="309" r:id="rId26"/>
    <p:sldId id="310" r:id="rId27"/>
    <p:sldId id="306" r:id="rId28"/>
    <p:sldId id="305" r:id="rId29"/>
    <p:sldId id="283" r:id="rId30"/>
    <p:sldId id="298" r:id="rId31"/>
    <p:sldId id="299" r:id="rId32"/>
    <p:sldId id="288" r:id="rId33"/>
    <p:sldId id="300" r:id="rId34"/>
    <p:sldId id="289" r:id="rId35"/>
    <p:sldId id="259" r:id="rId36"/>
    <p:sldId id="279" r:id="rId37"/>
    <p:sldId id="295" r:id="rId38"/>
    <p:sldId id="319" r:id="rId39"/>
    <p:sldId id="311" r:id="rId40"/>
    <p:sldId id="277" r:id="rId41"/>
    <p:sldId id="280" r:id="rId42"/>
    <p:sldId id="257" r:id="rId43"/>
    <p:sldId id="258" r:id="rId44"/>
    <p:sldId id="270" r:id="rId45"/>
    <p:sldId id="315" r:id="rId46"/>
    <p:sldId id="260" r:id="rId47"/>
    <p:sldId id="272" r:id="rId48"/>
    <p:sldId id="301" r:id="rId49"/>
    <p:sldId id="286" r:id="rId50"/>
    <p:sldId id="287" r:id="rId51"/>
    <p:sldId id="290" r:id="rId52"/>
    <p:sldId id="291" r:id="rId53"/>
    <p:sldId id="292" r:id="rId54"/>
    <p:sldId id="318" r:id="rId55"/>
    <p:sldId id="320" r:id="rId56"/>
    <p:sldId id="278"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881" autoAdjust="0"/>
  </p:normalViewPr>
  <p:slideViewPr>
    <p:cSldViewPr snapToGrid="0" snapToObjects="1">
      <p:cViewPr varScale="1">
        <p:scale>
          <a:sx n="133" d="100"/>
          <a:sy n="133" d="100"/>
        </p:scale>
        <p:origin x="-50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455D08-B85E-6D49-91BA-6047F48F3083}" type="datetimeFigureOut">
              <a:rPr lang="en-US" smtClean="0"/>
              <a:t>22/09/16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1DC635-260A-0848-9EF8-CB86554CCA2B}" type="slidenum">
              <a:rPr lang="en-US" smtClean="0"/>
              <a:t>‹#›</a:t>
            </a:fld>
            <a:endParaRPr lang="en-US"/>
          </a:p>
        </p:txBody>
      </p:sp>
    </p:spTree>
    <p:extLst>
      <p:ext uri="{BB962C8B-B14F-4D97-AF65-F5344CB8AC3E}">
        <p14:creationId xmlns:p14="http://schemas.microsoft.com/office/powerpoint/2010/main" val="2215381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027F58-F6C4-434C-BD38-90D32FBA4198}" type="datetimeFigureOut">
              <a:rPr lang="en-US" smtClean="0"/>
              <a:t>22/09/16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C696B2-C094-F54B-9FEF-64FF89328271}" type="slidenum">
              <a:rPr lang="en-US" smtClean="0"/>
              <a:t>‹#›</a:t>
            </a:fld>
            <a:endParaRPr lang="en-US"/>
          </a:p>
        </p:txBody>
      </p:sp>
    </p:spTree>
    <p:extLst>
      <p:ext uri="{BB962C8B-B14F-4D97-AF65-F5344CB8AC3E}">
        <p14:creationId xmlns:p14="http://schemas.microsoft.com/office/powerpoint/2010/main" val="18752807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1</a:t>
            </a:fld>
            <a:endParaRPr lang="en-US"/>
          </a:p>
        </p:txBody>
      </p:sp>
    </p:spTree>
    <p:extLst>
      <p:ext uri="{BB962C8B-B14F-4D97-AF65-F5344CB8AC3E}">
        <p14:creationId xmlns:p14="http://schemas.microsoft.com/office/powerpoint/2010/main" val="1895818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birth of amateur radio in general is mostly associated with various</a:t>
            </a:r>
            <a:r>
              <a:rPr lang="en-US" baseline="0" dirty="0" smtClean="0"/>
              <a:t> amateur experimenters.</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10</a:t>
            </a:fld>
            <a:endParaRPr lang="en-US"/>
          </a:p>
        </p:txBody>
      </p:sp>
    </p:spTree>
    <p:extLst>
      <p:ext uri="{BB962C8B-B14F-4D97-AF65-F5344CB8AC3E}">
        <p14:creationId xmlns:p14="http://schemas.microsoft.com/office/powerpoint/2010/main" val="3325327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1911 - 27 experimental </a:t>
            </a:r>
            <a:r>
              <a:rPr lang="en-US" sz="1200" kern="1200" dirty="0" err="1" smtClean="0">
                <a:solidFill>
                  <a:schemeClr val="tx1"/>
                </a:solidFill>
                <a:latin typeface="+mn-lt"/>
                <a:ea typeface="+mn-ea"/>
                <a:cs typeface="+mn-cs"/>
              </a:rPr>
              <a:t>licences</a:t>
            </a:r>
            <a:r>
              <a:rPr lang="en-US" sz="1200" kern="1200" dirty="0" smtClean="0">
                <a:solidFill>
                  <a:schemeClr val="tx1"/>
                </a:solidFill>
                <a:latin typeface="+mn-lt"/>
                <a:ea typeface="+mn-ea"/>
                <a:cs typeface="+mn-cs"/>
              </a:rPr>
              <a:t> in existence in Australia. NSW - 22, Vic, 3, SA - 1, </a:t>
            </a:r>
            <a:r>
              <a:rPr lang="en-US" sz="1200" kern="1200" dirty="0" err="1" smtClean="0">
                <a:solidFill>
                  <a:schemeClr val="tx1"/>
                </a:solidFill>
                <a:latin typeface="+mn-lt"/>
                <a:ea typeface="+mn-ea"/>
                <a:cs typeface="+mn-cs"/>
              </a:rPr>
              <a:t>Tas</a:t>
            </a:r>
            <a:r>
              <a:rPr lang="en-US" sz="1200" kern="1200" dirty="0" smtClean="0">
                <a:solidFill>
                  <a:schemeClr val="tx1"/>
                </a:solidFill>
                <a:latin typeface="+mn-lt"/>
                <a:ea typeface="+mn-ea"/>
                <a:cs typeface="+mn-cs"/>
              </a:rPr>
              <a:t> - 1.</a:t>
            </a:r>
          </a:p>
          <a:p>
            <a:r>
              <a:rPr lang="en-US" sz="1200" kern="1200" dirty="0" smtClean="0">
                <a:solidFill>
                  <a:schemeClr val="tx1"/>
                </a:solidFill>
                <a:latin typeface="+mn-lt"/>
                <a:ea typeface="+mn-ea"/>
                <a:cs typeface="+mn-cs"/>
              </a:rPr>
              <a:t>1912 – Following the sinking of the Titanic, the US </a:t>
            </a:r>
            <a:r>
              <a:rPr lang="en-US" sz="1200" kern="1200" dirty="0" err="1" smtClean="0">
                <a:solidFill>
                  <a:schemeClr val="tx1"/>
                </a:solidFill>
                <a:latin typeface="+mn-lt"/>
                <a:ea typeface="+mn-ea"/>
                <a:cs typeface="+mn-cs"/>
              </a:rPr>
              <a:t>Govt</a:t>
            </a:r>
            <a:r>
              <a:rPr lang="en-US" sz="1200" kern="1200" dirty="0" smtClean="0">
                <a:solidFill>
                  <a:schemeClr val="tx1"/>
                </a:solidFill>
                <a:latin typeface="+mn-lt"/>
                <a:ea typeface="+mn-ea"/>
                <a:cs typeface="+mn-cs"/>
              </a:rPr>
              <a:t> passed the Radio Act of 1912.  This marked the beginning of</a:t>
            </a:r>
            <a:r>
              <a:rPr lang="en-US" sz="1200" kern="1200" baseline="0" dirty="0" smtClean="0">
                <a:solidFill>
                  <a:schemeClr val="tx1"/>
                </a:solidFill>
                <a:latin typeface="+mn-lt"/>
                <a:ea typeface="+mn-ea"/>
                <a:cs typeface="+mn-cs"/>
              </a:rPr>
              <a:t> US Federal </a:t>
            </a:r>
            <a:r>
              <a:rPr lang="en-US" sz="1200" kern="1200" baseline="0" dirty="0" err="1" smtClean="0">
                <a:solidFill>
                  <a:schemeClr val="tx1"/>
                </a:solidFill>
                <a:latin typeface="+mn-lt"/>
                <a:ea typeface="+mn-ea"/>
                <a:cs typeface="+mn-cs"/>
              </a:rPr>
              <a:t>licencing</a:t>
            </a:r>
            <a:r>
              <a:rPr lang="en-US" sz="1200" kern="1200" baseline="0" dirty="0" smtClean="0">
                <a:solidFill>
                  <a:schemeClr val="tx1"/>
                </a:solidFill>
                <a:latin typeface="+mn-lt"/>
                <a:ea typeface="+mn-ea"/>
                <a:cs typeface="+mn-cs"/>
              </a:rPr>
              <a:t> of amateurs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1917 – World War One puts a stop to amateur radio</a:t>
            </a:r>
          </a:p>
          <a:p>
            <a:r>
              <a:rPr lang="en-US" sz="1200" kern="1200" dirty="0" smtClean="0">
                <a:solidFill>
                  <a:schemeClr val="tx1"/>
                </a:solidFill>
                <a:latin typeface="+mn-lt"/>
                <a:ea typeface="+mn-ea"/>
                <a:cs typeface="+mn-cs"/>
              </a:rPr>
              <a:t>1919 – the amateur radio service recommenced.</a:t>
            </a:r>
          </a:p>
          <a:p>
            <a:r>
              <a:rPr lang="en-US" sz="1200" kern="1200" dirty="0" smtClean="0">
                <a:solidFill>
                  <a:schemeClr val="tx1"/>
                </a:solidFill>
                <a:latin typeface="+mn-lt"/>
                <a:ea typeface="+mn-ea"/>
                <a:cs typeface="+mn-cs"/>
              </a:rPr>
              <a:t>1920 - Numerical prefixes allocated for each state</a:t>
            </a:r>
          </a:p>
          <a:p>
            <a:r>
              <a:rPr lang="en-US" sz="1200" kern="1200" dirty="0" smtClean="0">
                <a:solidFill>
                  <a:schemeClr val="tx1"/>
                </a:solidFill>
                <a:latin typeface="+mn-lt"/>
                <a:ea typeface="+mn-ea"/>
                <a:cs typeface="+mn-cs"/>
              </a:rPr>
              <a:t>1923 - the first two way contact between the UK and USA was in December 1923, between London and Connecticut. </a:t>
            </a:r>
          </a:p>
          <a:p>
            <a:r>
              <a:rPr lang="en-US" sz="1200" kern="1200" dirty="0" smtClean="0">
                <a:solidFill>
                  <a:schemeClr val="tx1"/>
                </a:solidFill>
                <a:latin typeface="+mn-lt"/>
                <a:ea typeface="+mn-ea"/>
                <a:cs typeface="+mn-cs"/>
              </a:rPr>
              <a:t>1938 -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3rd September, Robert </a:t>
            </a:r>
            <a:r>
              <a:rPr lang="en-US" sz="1200" kern="1200" dirty="0" err="1" smtClean="0">
                <a:solidFill>
                  <a:schemeClr val="tx1"/>
                </a:solidFill>
                <a:latin typeface="+mn-lt"/>
                <a:ea typeface="+mn-ea"/>
                <a:cs typeface="+mn-cs"/>
              </a:rPr>
              <a:t>Menzies</a:t>
            </a:r>
            <a:r>
              <a:rPr lang="en-US" sz="1200" kern="1200" dirty="0" smtClean="0">
                <a:solidFill>
                  <a:schemeClr val="tx1"/>
                </a:solidFill>
                <a:latin typeface="+mn-lt"/>
                <a:ea typeface="+mn-ea"/>
                <a:cs typeface="+mn-cs"/>
              </a:rPr>
              <a:t> informed all Australian amateurs by telegram that amateur radio in Australia had officially ceased to exist. Amateurs were directed to go QRT and dismantle all equipment, and to notify the Senior radio Inspector when this order had been carried out.</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11</a:t>
            </a:fld>
            <a:endParaRPr lang="en-US"/>
          </a:p>
        </p:txBody>
      </p:sp>
    </p:spTree>
    <p:extLst>
      <p:ext uri="{BB962C8B-B14F-4D97-AF65-F5344CB8AC3E}">
        <p14:creationId xmlns:p14="http://schemas.microsoft.com/office/powerpoint/2010/main" val="68253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1945 – end of WW2 hostilities, amateur radio recommenced.</a:t>
            </a:r>
          </a:p>
          <a:p>
            <a:r>
              <a:rPr lang="en-US" dirty="0" smtClean="0"/>
              <a:t>1947, South Australian operator VK5Kl made contact with a station in Hawaii, a distance of about 9,000 </a:t>
            </a:r>
            <a:r>
              <a:rPr lang="en-US" dirty="0" err="1" smtClean="0"/>
              <a:t>kms</a:t>
            </a:r>
            <a:r>
              <a:rPr lang="en-US" dirty="0" smtClean="0"/>
              <a:t>.</a:t>
            </a:r>
          </a:p>
          <a:p>
            <a:r>
              <a:rPr lang="en-US" dirty="0" smtClean="0"/>
              <a:t>1975 – Novice </a:t>
            </a:r>
            <a:r>
              <a:rPr lang="en-US" dirty="0" err="1" smtClean="0"/>
              <a:t>licenece</a:t>
            </a:r>
            <a:r>
              <a:rPr lang="en-US" dirty="0" smtClean="0"/>
              <a:t> was</a:t>
            </a:r>
            <a:r>
              <a:rPr lang="en-US" baseline="0" dirty="0" smtClean="0"/>
              <a:t> introduced (introductory </a:t>
            </a:r>
            <a:r>
              <a:rPr lang="en-US" baseline="0" dirty="0" err="1" smtClean="0"/>
              <a:t>licence</a:t>
            </a:r>
            <a:r>
              <a:rPr lang="en-US" baseline="0" dirty="0" smtClean="0"/>
              <a:t>)</a:t>
            </a:r>
          </a:p>
          <a:p>
            <a:r>
              <a:rPr lang="en-US" dirty="0" smtClean="0"/>
              <a:t>2004 – </a:t>
            </a:r>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Australian Communications &amp; Media Authority (ACMA) removes Morse as a requirement for amateur </a:t>
            </a:r>
            <a:r>
              <a:rPr lang="en-US" sz="1200" kern="1200" baseline="0" dirty="0" err="1" smtClean="0">
                <a:solidFill>
                  <a:schemeClr val="tx1"/>
                </a:solidFill>
                <a:latin typeface="+mn-lt"/>
                <a:ea typeface="+mn-ea"/>
                <a:cs typeface="+mn-cs"/>
              </a:rPr>
              <a:t>licences</a:t>
            </a:r>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2005 - The ACMA creates two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classes, Advanced and Standard.</a:t>
            </a:r>
          </a:p>
          <a:p>
            <a:r>
              <a:rPr lang="en-US" sz="1200" kern="1200" dirty="0" smtClean="0">
                <a:solidFill>
                  <a:schemeClr val="tx1"/>
                </a:solidFill>
                <a:latin typeface="+mn-lt"/>
                <a:ea typeface="+mn-ea"/>
                <a:cs typeface="+mn-cs"/>
              </a:rPr>
              <a:t>2006 - The ACMA adds the Foundation </a:t>
            </a:r>
            <a:r>
              <a:rPr lang="en-US" sz="1200" kern="1200" dirty="0" err="1" smtClean="0">
                <a:solidFill>
                  <a:schemeClr val="tx1"/>
                </a:solidFill>
                <a:latin typeface="+mn-lt"/>
                <a:ea typeface="+mn-ea"/>
                <a:cs typeface="+mn-cs"/>
              </a:rPr>
              <a:t>licence</a:t>
            </a:r>
            <a:r>
              <a:rPr lang="en-US" sz="1200" kern="1200" dirty="0" smtClean="0">
                <a:solidFill>
                  <a:schemeClr val="tx1"/>
                </a:solidFill>
                <a:latin typeface="+mn-lt"/>
                <a:ea typeface="+mn-ea"/>
                <a:cs typeface="+mn-cs"/>
              </a:rPr>
              <a:t> to the list of available classes. Amateurs with these </a:t>
            </a:r>
            <a:r>
              <a:rPr lang="en-US" sz="1200" kern="1200" dirty="0" err="1" smtClean="0">
                <a:solidFill>
                  <a:schemeClr val="tx1"/>
                </a:solidFill>
                <a:latin typeface="+mn-lt"/>
                <a:ea typeface="+mn-ea"/>
                <a:cs typeface="+mn-cs"/>
              </a:rPr>
              <a:t>licences</a:t>
            </a:r>
            <a:r>
              <a:rPr lang="en-US" sz="1200" kern="1200" dirty="0" smtClean="0">
                <a:solidFill>
                  <a:schemeClr val="tx1"/>
                </a:solidFill>
                <a:latin typeface="+mn-lt"/>
                <a:ea typeface="+mn-ea"/>
                <a:cs typeface="+mn-cs"/>
              </a:rPr>
              <a:t> have </a:t>
            </a:r>
            <a:r>
              <a:rPr lang="en-US" sz="1200" kern="1200" dirty="0" err="1" smtClean="0">
                <a:solidFill>
                  <a:schemeClr val="tx1"/>
                </a:solidFill>
                <a:latin typeface="+mn-lt"/>
                <a:ea typeface="+mn-ea"/>
                <a:cs typeface="+mn-cs"/>
              </a:rPr>
              <a:t>callsigns</a:t>
            </a:r>
            <a:r>
              <a:rPr lang="en-US" sz="1200" kern="1200" dirty="0" smtClean="0">
                <a:solidFill>
                  <a:schemeClr val="tx1"/>
                </a:solidFill>
                <a:latin typeface="+mn-lt"/>
                <a:ea typeface="+mn-ea"/>
                <a:cs typeface="+mn-cs"/>
              </a:rPr>
              <a:t> with the prefix VK#F, </a:t>
            </a:r>
            <a:r>
              <a:rPr lang="en-US" sz="1200" kern="1200" dirty="0" err="1" smtClean="0">
                <a:solidFill>
                  <a:schemeClr val="tx1"/>
                </a:solidFill>
                <a:latin typeface="+mn-lt"/>
                <a:ea typeface="+mn-ea"/>
                <a:cs typeface="+mn-cs"/>
              </a:rPr>
              <a:t>eg</a:t>
            </a:r>
            <a:r>
              <a:rPr lang="en-US" sz="1200" kern="1200" dirty="0" smtClean="0">
                <a:solidFill>
                  <a:schemeClr val="tx1"/>
                </a:solidFill>
                <a:latin typeface="+mn-lt"/>
                <a:ea typeface="+mn-ea"/>
                <a:cs typeface="+mn-cs"/>
              </a:rPr>
              <a:t> VK4F</a:t>
            </a:r>
          </a:p>
          <a:p>
            <a:r>
              <a:rPr lang="en-US" sz="1200" kern="1200" dirty="0" smtClean="0">
                <a:solidFill>
                  <a:schemeClr val="tx1"/>
                </a:solidFill>
                <a:latin typeface="+mn-lt"/>
                <a:ea typeface="+mn-ea"/>
                <a:cs typeface="+mn-cs"/>
              </a:rPr>
              <a:t>2013 – North Korea is now the only country in the world which does not allow amateur operation</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12</a:t>
            </a:fld>
            <a:endParaRPr lang="en-US"/>
          </a:p>
        </p:txBody>
      </p:sp>
    </p:spTree>
    <p:extLst>
      <p:ext uri="{BB962C8B-B14F-4D97-AF65-F5344CB8AC3E}">
        <p14:creationId xmlns:p14="http://schemas.microsoft.com/office/powerpoint/2010/main" val="4130654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smtClean="0">
                <a:solidFill>
                  <a:schemeClr val="bg1"/>
                </a:solidFill>
                <a:latin typeface="+mn-lt"/>
                <a:ea typeface="+mn-ea"/>
                <a:cs typeface="+mn-cs"/>
              </a:rPr>
              <a:t>During the German occupation of Poland,</a:t>
            </a:r>
            <a:r>
              <a:rPr lang="en-US" sz="1200" u="none" kern="1200" baseline="0" dirty="0" smtClean="0">
                <a:solidFill>
                  <a:schemeClr val="bg1"/>
                </a:solidFill>
                <a:latin typeface="+mn-lt"/>
                <a:ea typeface="+mn-ea"/>
                <a:cs typeface="+mn-cs"/>
              </a:rPr>
              <a:t> the priest, Fr. </a:t>
            </a:r>
            <a:r>
              <a:rPr lang="en-US" sz="1200" u="none" kern="1200" baseline="0" dirty="0" err="1" smtClean="0">
                <a:solidFill>
                  <a:schemeClr val="bg1"/>
                </a:solidFill>
                <a:latin typeface="+mn-lt"/>
                <a:ea typeface="+mn-ea"/>
                <a:cs typeface="+mn-cs"/>
              </a:rPr>
              <a:t>Maximillian</a:t>
            </a:r>
            <a:r>
              <a:rPr lang="en-US" sz="1200" u="none" kern="1200" baseline="0" dirty="0" smtClean="0">
                <a:solidFill>
                  <a:schemeClr val="bg1"/>
                </a:solidFill>
                <a:latin typeface="+mn-lt"/>
                <a:ea typeface="+mn-ea"/>
                <a:cs typeface="+mn-cs"/>
              </a:rPr>
              <a:t> Kolbe,SP3RN was arrested by the Germans.  They believed his amateur radio activities were somehow involved in espionage.  He was transferred to the Nazi death camp Auschwitz on May 28, 1941.  After some prisoners escaped </a:t>
            </a:r>
            <a:r>
              <a:rPr lang="en-US" sz="1200" u="none" kern="1200" baseline="0" dirty="0" err="1" smtClean="0">
                <a:solidFill>
                  <a:schemeClr val="bg1"/>
                </a:solidFill>
                <a:latin typeface="+mn-lt"/>
                <a:ea typeface="+mn-ea"/>
                <a:cs typeface="+mn-cs"/>
              </a:rPr>
              <a:t>inin</a:t>
            </a:r>
            <a:r>
              <a:rPr lang="en-US" sz="1200" u="none" kern="1200" baseline="0" dirty="0" smtClean="0">
                <a:solidFill>
                  <a:schemeClr val="bg1"/>
                </a:solidFill>
                <a:latin typeface="+mn-lt"/>
                <a:ea typeface="+mn-ea"/>
                <a:cs typeface="+mn-cs"/>
              </a:rPr>
              <a:t> 1941, the Germans ordered that 10 prisoners be killed in </a:t>
            </a:r>
            <a:r>
              <a:rPr lang="en-US" sz="1200" u="none" kern="1200" baseline="0" dirty="0" err="1" smtClean="0">
                <a:solidFill>
                  <a:schemeClr val="bg1"/>
                </a:solidFill>
                <a:latin typeface="+mn-lt"/>
                <a:ea typeface="+mn-ea"/>
                <a:cs typeface="+mn-cs"/>
              </a:rPr>
              <a:t>retributio</a:t>
            </a:r>
            <a:r>
              <a:rPr lang="en-US" sz="1200" u="none" kern="1200" baseline="0" dirty="0" smtClean="0">
                <a:solidFill>
                  <a:schemeClr val="bg1"/>
                </a:solidFill>
                <a:latin typeface="+mn-lt"/>
                <a:ea typeface="+mn-ea"/>
                <a:cs typeface="+mn-cs"/>
              </a:rPr>
              <a:t>.  Fr. Kolbe was martyred when he volunteered to take the place of one of the condemned men.  He was given a lethal injection of carbolic acid.  On Oct 10, 1982, he was canonized by Pope John Paul II as Saint </a:t>
            </a:r>
            <a:r>
              <a:rPr lang="en-US" sz="1200" u="none" kern="1200" baseline="0" dirty="0" err="1" smtClean="0">
                <a:solidFill>
                  <a:schemeClr val="bg1"/>
                </a:solidFill>
                <a:latin typeface="+mn-lt"/>
                <a:ea typeface="+mn-ea"/>
                <a:cs typeface="+mn-cs"/>
              </a:rPr>
              <a:t>Maximillian</a:t>
            </a:r>
            <a:r>
              <a:rPr lang="en-US" sz="1200" u="none" kern="1200" baseline="0" dirty="0" smtClean="0">
                <a:solidFill>
                  <a:schemeClr val="bg1"/>
                </a:solidFill>
                <a:latin typeface="+mn-lt"/>
                <a:ea typeface="+mn-ea"/>
                <a:cs typeface="+mn-cs"/>
              </a:rPr>
              <a:t> Kolbe, Apostle of Consecration to Mary and declared a Martyr of charity.  He is considered the Patron saint of Amateur radio operators.  </a:t>
            </a:r>
            <a:endParaRPr lang="en-US" u="sng" dirty="0">
              <a:solidFill>
                <a:schemeClr val="bg1"/>
              </a:solidFill>
            </a:endParaRPr>
          </a:p>
        </p:txBody>
      </p:sp>
      <p:sp>
        <p:nvSpPr>
          <p:cNvPr id="4" name="Slide Number Placeholder 3"/>
          <p:cNvSpPr>
            <a:spLocks noGrp="1"/>
          </p:cNvSpPr>
          <p:nvPr>
            <p:ph type="sldNum" sz="quarter" idx="10"/>
          </p:nvPr>
        </p:nvSpPr>
        <p:spPr/>
        <p:txBody>
          <a:bodyPr/>
          <a:lstStyle/>
          <a:p>
            <a:fld id="{1EC696B2-C094-F54B-9FEF-64FF89328271}" type="slidenum">
              <a:rPr lang="en-US" smtClean="0"/>
              <a:t>13</a:t>
            </a:fld>
            <a:endParaRPr lang="en-US"/>
          </a:p>
        </p:txBody>
      </p:sp>
    </p:spTree>
    <p:extLst>
      <p:ext uri="{BB962C8B-B14F-4D97-AF65-F5344CB8AC3E}">
        <p14:creationId xmlns:p14="http://schemas.microsoft.com/office/powerpoint/2010/main" val="2858754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licencing</a:t>
            </a:r>
            <a:r>
              <a:rPr lang="en-US" dirty="0" smtClean="0"/>
              <a:t> system in Australia was </a:t>
            </a:r>
            <a:r>
              <a:rPr lang="en-US" dirty="0" err="1" smtClean="0"/>
              <a:t>remodelled</a:t>
            </a:r>
            <a:r>
              <a:rPr lang="en-US" dirty="0" smtClean="0"/>
              <a:t> in 2006.</a:t>
            </a:r>
          </a:p>
          <a:p>
            <a:r>
              <a:rPr lang="en-US" dirty="0" smtClean="0"/>
              <a:t>There are now three levels of </a:t>
            </a:r>
            <a:r>
              <a:rPr lang="en-US" dirty="0" err="1" smtClean="0"/>
              <a:t>licence</a:t>
            </a:r>
            <a:r>
              <a:rPr lang="en-US" dirty="0" smtClean="0"/>
              <a:t> in Australia:</a:t>
            </a:r>
            <a:r>
              <a:rPr lang="en-US" baseline="0" dirty="0" smtClean="0"/>
              <a:t> Foundation, Standard, Advanced.</a:t>
            </a:r>
          </a:p>
          <a:p>
            <a:r>
              <a:rPr lang="en-US" baseline="0" dirty="0" smtClean="0"/>
              <a:t>Morse Code (or CW) is no longer a compulsory component.</a:t>
            </a:r>
            <a:endParaRPr lang="en-US" dirty="0" smtClean="0"/>
          </a:p>
          <a:p>
            <a:r>
              <a:rPr lang="en-US" sz="1200" b="0" kern="1200" dirty="0" smtClean="0">
                <a:solidFill>
                  <a:schemeClr val="tx1"/>
                </a:solidFill>
                <a:latin typeface="+mn-lt"/>
                <a:ea typeface="+mn-ea"/>
                <a:cs typeface="+mn-cs"/>
              </a:rPr>
              <a:t>The new Foundation </a:t>
            </a:r>
            <a:r>
              <a:rPr lang="en-US" sz="1200" b="0" kern="1200" dirty="0" err="1" smtClean="0">
                <a:solidFill>
                  <a:schemeClr val="tx1"/>
                </a:solidFill>
                <a:latin typeface="+mn-lt"/>
                <a:ea typeface="+mn-ea"/>
                <a:cs typeface="+mn-cs"/>
              </a:rPr>
              <a:t>Licence</a:t>
            </a:r>
            <a:r>
              <a:rPr lang="en-US" sz="1200" b="0" kern="1200" dirty="0" smtClean="0">
                <a:solidFill>
                  <a:schemeClr val="tx1"/>
                </a:solidFill>
                <a:latin typeface="+mn-lt"/>
                <a:ea typeface="+mn-ea"/>
                <a:cs typeface="+mn-cs"/>
              </a:rPr>
              <a:t> has provided the opportunity for people from all walks of life technical and non-technical to join in the hobby.</a:t>
            </a:r>
            <a:endParaRPr lang="en-US" b="0" dirty="0"/>
          </a:p>
        </p:txBody>
      </p:sp>
      <p:sp>
        <p:nvSpPr>
          <p:cNvPr id="4" name="Slide Number Placeholder 3"/>
          <p:cNvSpPr>
            <a:spLocks noGrp="1"/>
          </p:cNvSpPr>
          <p:nvPr>
            <p:ph type="sldNum" sz="quarter" idx="10"/>
          </p:nvPr>
        </p:nvSpPr>
        <p:spPr/>
        <p:txBody>
          <a:bodyPr/>
          <a:lstStyle/>
          <a:p>
            <a:fld id="{1EC696B2-C094-F54B-9FEF-64FF89328271}" type="slidenum">
              <a:rPr lang="en-US" smtClean="0"/>
              <a:t>14</a:t>
            </a:fld>
            <a:endParaRPr lang="en-US"/>
          </a:p>
        </p:txBody>
      </p:sp>
    </p:spTree>
    <p:extLst>
      <p:ext uri="{BB962C8B-B14F-4D97-AF65-F5344CB8AC3E}">
        <p14:creationId xmlns:p14="http://schemas.microsoft.com/office/powerpoint/2010/main" val="884169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DX – telegraphic short hand for ‘distance’ or ‘distant’.</a:t>
            </a:r>
          </a:p>
          <a:p>
            <a:r>
              <a:rPr lang="en-US" dirty="0" smtClean="0"/>
              <a:t>Satellites - </a:t>
            </a:r>
            <a:r>
              <a:rPr lang="en-US" sz="1200" kern="1200" dirty="0" smtClean="0">
                <a:solidFill>
                  <a:schemeClr val="tx1"/>
                </a:solidFill>
                <a:latin typeface="+mn-lt"/>
                <a:ea typeface="+mn-ea"/>
                <a:cs typeface="+mn-cs"/>
              </a:rPr>
              <a:t>There are several small satellites orbiting the earth. These satellites permit communications by </a:t>
            </a:r>
            <a:r>
              <a:rPr lang="en-US" sz="1200" kern="1200" dirty="0" err="1" smtClean="0">
                <a:solidFill>
                  <a:schemeClr val="tx1"/>
                </a:solidFill>
                <a:latin typeface="+mn-lt"/>
                <a:ea typeface="+mn-ea"/>
                <a:cs typeface="+mn-cs"/>
              </a:rPr>
              <a:t>morse</a:t>
            </a:r>
            <a:r>
              <a:rPr lang="en-US" sz="1200" kern="1200" dirty="0" smtClean="0">
                <a:solidFill>
                  <a:schemeClr val="tx1"/>
                </a:solidFill>
                <a:latin typeface="+mn-lt"/>
                <a:ea typeface="+mn-ea"/>
                <a:cs typeface="+mn-cs"/>
              </a:rPr>
              <a:t> code, voice, or packet radio, over large distances using line-of-sight frequencies in the VHF and UHF spectrum.</a:t>
            </a:r>
          </a:p>
          <a:p>
            <a:r>
              <a:rPr lang="en-US" sz="1200" kern="1200" dirty="0" smtClean="0">
                <a:solidFill>
                  <a:schemeClr val="tx1"/>
                </a:solidFill>
                <a:latin typeface="+mn-lt"/>
                <a:ea typeface="+mn-ea"/>
                <a:cs typeface="+mn-cs"/>
              </a:rPr>
              <a:t>Contests</a:t>
            </a:r>
          </a:p>
          <a:p>
            <a:r>
              <a:rPr lang="en-US" sz="1200" kern="1200" dirty="0" smtClean="0">
                <a:solidFill>
                  <a:schemeClr val="tx1"/>
                </a:solidFill>
                <a:latin typeface="+mn-lt"/>
                <a:ea typeface="+mn-ea"/>
                <a:cs typeface="+mn-cs"/>
              </a:rPr>
              <a:t>SSTV – amateurs swap </a:t>
            </a:r>
            <a:r>
              <a:rPr lang="en-US" sz="1200" kern="1200" dirty="0" err="1" smtClean="0">
                <a:solidFill>
                  <a:schemeClr val="tx1"/>
                </a:solidFill>
                <a:latin typeface="+mn-lt"/>
                <a:ea typeface="+mn-ea"/>
                <a:cs typeface="+mn-cs"/>
              </a:rPr>
              <a:t>colour</a:t>
            </a:r>
            <a:r>
              <a:rPr lang="en-US" sz="1200" kern="1200" dirty="0" smtClean="0">
                <a:solidFill>
                  <a:schemeClr val="tx1"/>
                </a:solidFill>
                <a:latin typeface="+mn-lt"/>
                <a:ea typeface="+mn-ea"/>
                <a:cs typeface="+mn-cs"/>
              </a:rPr>
              <a:t> pictures to each other around the world.  The pictures are not moving, but rather a series of stills - like a slide show. </a:t>
            </a:r>
          </a:p>
          <a:p>
            <a:r>
              <a:rPr lang="en-US" sz="1200" kern="1200" dirty="0" smtClean="0">
                <a:solidFill>
                  <a:schemeClr val="tx1"/>
                </a:solidFill>
                <a:latin typeface="+mn-lt"/>
                <a:ea typeface="+mn-ea"/>
                <a:cs typeface="+mn-cs"/>
              </a:rPr>
              <a:t>Fox hunting - Also known as hidden transmitter hunts, fox hunting tests the skills of its participants by requiring the competitors to locate a hidden transmitter in some defined area. Using directional antennas and other direction-finding equipment, you can find the direction the transmitted signal is coming from.</a:t>
            </a:r>
          </a:p>
          <a:p>
            <a:r>
              <a:rPr lang="en-US" sz="1200" kern="1200" dirty="0" smtClean="0">
                <a:solidFill>
                  <a:schemeClr val="tx1"/>
                </a:solidFill>
                <a:latin typeface="+mn-lt"/>
                <a:ea typeface="+mn-ea"/>
                <a:cs typeface="+mn-cs"/>
              </a:rPr>
              <a:t>Islands on the Air</a:t>
            </a:r>
          </a:p>
          <a:p>
            <a:r>
              <a:rPr lang="en-US" sz="1200" kern="1200" dirty="0" smtClean="0">
                <a:solidFill>
                  <a:schemeClr val="tx1"/>
                </a:solidFill>
                <a:latin typeface="+mn-lt"/>
                <a:ea typeface="+mn-ea"/>
                <a:cs typeface="+mn-cs"/>
              </a:rPr>
              <a:t>Digital modes – mention John VK5BJE</a:t>
            </a:r>
          </a:p>
          <a:p>
            <a:r>
              <a:rPr lang="en-US" sz="1200" kern="1200" dirty="0" smtClean="0">
                <a:solidFill>
                  <a:schemeClr val="tx1"/>
                </a:solidFill>
                <a:latin typeface="+mn-lt"/>
                <a:ea typeface="+mn-ea"/>
                <a:cs typeface="+mn-cs"/>
              </a:rPr>
              <a:t>Summits on the Air</a:t>
            </a:r>
          </a:p>
          <a:p>
            <a:r>
              <a:rPr lang="en-US" sz="1200" kern="1200" dirty="0" smtClean="0">
                <a:solidFill>
                  <a:schemeClr val="tx1"/>
                </a:solidFill>
                <a:latin typeface="+mn-lt"/>
                <a:ea typeface="+mn-ea"/>
                <a:cs typeface="+mn-cs"/>
              </a:rPr>
              <a:t>Portable operation</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15</a:t>
            </a:fld>
            <a:endParaRPr lang="en-US"/>
          </a:p>
        </p:txBody>
      </p:sp>
    </p:spTree>
    <p:extLst>
      <p:ext uri="{BB962C8B-B14F-4D97-AF65-F5344CB8AC3E}">
        <p14:creationId xmlns:p14="http://schemas.microsoft.com/office/powerpoint/2010/main" val="597342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a:t>
            </a:r>
            <a:r>
              <a:rPr lang="en-US" dirty="0" err="1" smtClean="0"/>
              <a:t>Marnix</a:t>
            </a:r>
            <a:r>
              <a:rPr lang="en-US" dirty="0" smtClean="0"/>
              <a:t>, OP7M in Belgium</a:t>
            </a:r>
          </a:p>
          <a:p>
            <a:r>
              <a:rPr lang="en-US" dirty="0" smtClean="0"/>
              <a:t>Travelling overseas </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17</a:t>
            </a:fld>
            <a:endParaRPr lang="en-US"/>
          </a:p>
        </p:txBody>
      </p:sp>
    </p:spTree>
    <p:extLst>
      <p:ext uri="{BB962C8B-B14F-4D97-AF65-F5344CB8AC3E}">
        <p14:creationId xmlns:p14="http://schemas.microsoft.com/office/powerpoint/2010/main" val="4203776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Radio amateurs use DF when they take part in a popular activity called Foxhunting. This involves locating within a time limit a small hidden transmitter.</a:t>
            </a:r>
          </a:p>
          <a:p>
            <a:r>
              <a:rPr lang="en-US" sz="1200" kern="1200" dirty="0" smtClean="0">
                <a:solidFill>
                  <a:schemeClr val="tx1"/>
                </a:solidFill>
                <a:latin typeface="+mn-lt"/>
                <a:ea typeface="+mn-ea"/>
                <a:cs typeface="+mn-cs"/>
              </a:rPr>
              <a:t>Foxhunting basically uses a directional beam antenna, both vehicle mounted or out-the-window, and receiver to DF the general hiding spot of the Fox. Then most Hounds use a special receiver called a "Sniffer" with variably sensitivity, to virtually sniff out the Fox. Numerous cunning tricks are played by those hiding a Fox as they seek to elude the Hounds. Regular Foxhunting Championship series are held all over Australia during the Foxhunting season.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18</a:t>
            </a:fld>
            <a:endParaRPr lang="en-US"/>
          </a:p>
        </p:txBody>
      </p:sp>
    </p:spTree>
    <p:extLst>
      <p:ext uri="{BB962C8B-B14F-4D97-AF65-F5344CB8AC3E}">
        <p14:creationId xmlns:p14="http://schemas.microsoft.com/office/powerpoint/2010/main" val="872294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Soon after the launch by the former Soviet Union of Sputnik 1, the world's first man-made orbiting satellite, radio amateurs entered the space age with the OSCAR (Orbiting Spacecraft Carrying Amateur Radio) series of satellites. </a:t>
            </a:r>
          </a:p>
          <a:p>
            <a:r>
              <a:rPr lang="en-US" sz="1200" kern="1200" dirty="0" smtClean="0">
                <a:solidFill>
                  <a:schemeClr val="tx1"/>
                </a:solidFill>
                <a:latin typeface="+mn-lt"/>
                <a:ea typeface="+mn-ea"/>
                <a:cs typeface="+mn-cs"/>
              </a:rPr>
              <a:t>International contacts are possible by sending a signal to a satellite and having it relayed back to earth providing communications over many thousands of </a:t>
            </a:r>
            <a:r>
              <a:rPr lang="en-US" sz="1200" kern="1200" dirty="0" err="1" smtClean="0">
                <a:solidFill>
                  <a:schemeClr val="tx1"/>
                </a:solidFill>
                <a:latin typeface="+mn-lt"/>
                <a:ea typeface="+mn-ea"/>
                <a:cs typeface="+mn-cs"/>
              </a:rPr>
              <a:t>kilometres</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Amateur Radio Satellites allow the amateur operator to greatly increase the range of communication through the amateur station. 	</a:t>
            </a:r>
          </a:p>
          <a:p>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19</a:t>
            </a:fld>
            <a:endParaRPr lang="en-US"/>
          </a:p>
        </p:txBody>
      </p:sp>
    </p:spTree>
    <p:extLst>
      <p:ext uri="{BB962C8B-B14F-4D97-AF65-F5344CB8AC3E}">
        <p14:creationId xmlns:p14="http://schemas.microsoft.com/office/powerpoint/2010/main" val="3359210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There are similarities between Fax and Slow Scan TV in that to transmitting a photograph or map is often spread over several minutes using coded low frequency tones and this process produces a signal that can be readily transmitted by HF </a:t>
            </a:r>
            <a:r>
              <a:rPr lang="en-US" sz="1200" kern="1200" dirty="0" err="1" smtClean="0">
                <a:solidFill>
                  <a:schemeClr val="tx1"/>
                </a:solidFill>
                <a:latin typeface="+mn-lt"/>
                <a:ea typeface="+mn-ea"/>
                <a:cs typeface="+mn-cs"/>
              </a:rPr>
              <a:t>radio.as</a:t>
            </a:r>
            <a:r>
              <a:rPr lang="en-US" sz="1200" kern="1200" dirty="0" smtClean="0">
                <a:solidFill>
                  <a:schemeClr val="tx1"/>
                </a:solidFill>
                <a:latin typeface="+mn-lt"/>
                <a:ea typeface="+mn-ea"/>
                <a:cs typeface="+mn-cs"/>
              </a:rPr>
              <a:t> well as by VHF or UHF. Both Facsimile and SSTV can transmit signals in </a:t>
            </a:r>
            <a:r>
              <a:rPr lang="en-US" sz="1200" kern="1200" dirty="0" err="1" smtClean="0">
                <a:solidFill>
                  <a:schemeClr val="tx1"/>
                </a:solidFill>
                <a:latin typeface="+mn-lt"/>
                <a:ea typeface="+mn-ea"/>
                <a:cs typeface="+mn-cs"/>
              </a:rPr>
              <a:t>colour</a:t>
            </a:r>
            <a:r>
              <a:rPr lang="en-US" sz="1200" kern="1200" dirty="0" smtClean="0">
                <a:solidFill>
                  <a:schemeClr val="tx1"/>
                </a:solidFill>
                <a:latin typeface="+mn-lt"/>
                <a:ea typeface="+mn-ea"/>
                <a:cs typeface="+mn-cs"/>
              </a:rPr>
              <a:t>, usually by the use of multiple scanning of each line using the three primary </a:t>
            </a:r>
            <a:r>
              <a:rPr lang="en-US" sz="1200" kern="1200" dirty="0" err="1" smtClean="0">
                <a:solidFill>
                  <a:schemeClr val="tx1"/>
                </a:solidFill>
                <a:latin typeface="+mn-lt"/>
                <a:ea typeface="+mn-ea"/>
                <a:cs typeface="+mn-cs"/>
              </a:rPr>
              <a:t>colours</a:t>
            </a:r>
            <a:r>
              <a:rPr lang="en-US" sz="1200" kern="1200" dirty="0" smtClean="0">
                <a:solidFill>
                  <a:schemeClr val="tx1"/>
                </a:solidFill>
                <a:latin typeface="+mn-lt"/>
                <a:ea typeface="+mn-ea"/>
                <a:cs typeface="+mn-cs"/>
              </a:rPr>
              <a:t> of Red, Green and Blue.  The majority of amateur stations operating in Fax or SSTV modes use the power of the computer to generate the required tones and to to decode them back to pictures which can be displayed on the computer screen or printed.</a:t>
            </a:r>
          </a:p>
          <a:p>
            <a:r>
              <a:rPr lang="en-US" sz="1200" kern="1200" dirty="0" smtClean="0">
                <a:solidFill>
                  <a:schemeClr val="tx1"/>
                </a:solidFill>
                <a:latin typeface="+mn-lt"/>
                <a:ea typeface="+mn-ea"/>
                <a:cs typeface="+mn-cs"/>
              </a:rPr>
              <a:t>There are a number of software programs allowing the amateur to operate in the Fax/SSTV modes.	</a:t>
            </a:r>
          </a:p>
          <a:p>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20</a:t>
            </a:fld>
            <a:endParaRPr lang="en-US"/>
          </a:p>
        </p:txBody>
      </p:sp>
    </p:spTree>
    <p:extLst>
      <p:ext uri="{BB962C8B-B14F-4D97-AF65-F5344CB8AC3E}">
        <p14:creationId xmlns:p14="http://schemas.microsoft.com/office/powerpoint/2010/main" val="555997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Amateur radio is many different things to the individual three million plus people throughout the world who enjoy this multi-faceted communications hobby.  </a:t>
            </a:r>
          </a:p>
          <a:p>
            <a:r>
              <a:rPr lang="en-US" sz="1200" kern="1200" dirty="0" smtClean="0">
                <a:solidFill>
                  <a:schemeClr val="tx1"/>
                </a:solidFill>
                <a:latin typeface="+mn-lt"/>
                <a:ea typeface="+mn-ea"/>
                <a:cs typeface="+mn-cs"/>
              </a:rPr>
              <a:t>Amateurs communicate with each other by transmitting voice, Morse code, digital modes, pictures and even video signals.</a:t>
            </a:r>
          </a:p>
          <a:p>
            <a:r>
              <a:rPr lang="en-US" sz="1200" kern="1200" dirty="0" smtClean="0">
                <a:solidFill>
                  <a:schemeClr val="tx1"/>
                </a:solidFill>
                <a:latin typeface="+mn-lt"/>
                <a:ea typeface="+mn-ea"/>
                <a:cs typeface="+mn-cs"/>
              </a:rPr>
              <a:t>It is a private recreational hobby and is non commercial.</a:t>
            </a:r>
          </a:p>
          <a:p>
            <a:r>
              <a:rPr lang="en-US" sz="1200" kern="1200" dirty="0" smtClean="0">
                <a:solidFill>
                  <a:schemeClr val="tx1"/>
                </a:solidFill>
                <a:latin typeface="+mn-lt"/>
                <a:ea typeface="+mn-ea"/>
                <a:cs typeface="+mn-cs"/>
              </a:rPr>
              <a:t>In Australia, amateur </a:t>
            </a:r>
            <a:r>
              <a:rPr lang="en-US" sz="1200" kern="1200" dirty="0" err="1" smtClean="0">
                <a:solidFill>
                  <a:schemeClr val="tx1"/>
                </a:solidFill>
                <a:latin typeface="+mn-lt"/>
                <a:ea typeface="+mn-ea"/>
                <a:cs typeface="+mn-cs"/>
              </a:rPr>
              <a:t>licences</a:t>
            </a:r>
            <a:r>
              <a:rPr lang="en-US" sz="1200" kern="1200" baseline="0" dirty="0" smtClean="0">
                <a:solidFill>
                  <a:schemeClr val="tx1"/>
                </a:solidFill>
                <a:latin typeface="+mn-lt"/>
                <a:ea typeface="+mn-ea"/>
                <a:cs typeface="+mn-cs"/>
              </a:rPr>
              <a:t> are issued by the Australian Communications and Media Authority (ACMA)</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2</a:t>
            </a:fld>
            <a:endParaRPr lang="en-US"/>
          </a:p>
        </p:txBody>
      </p:sp>
    </p:spTree>
    <p:extLst>
      <p:ext uri="{BB962C8B-B14F-4D97-AF65-F5344CB8AC3E}">
        <p14:creationId xmlns:p14="http://schemas.microsoft.com/office/powerpoint/2010/main" val="612993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Increasingly popular modes are PSK31 &amp; PSK63</a:t>
            </a:r>
          </a:p>
          <a:p>
            <a:r>
              <a:rPr lang="en-US" sz="1200" kern="1200" dirty="0" smtClean="0">
                <a:solidFill>
                  <a:schemeClr val="tx1"/>
                </a:solidFill>
                <a:latin typeface="+mn-lt"/>
                <a:ea typeface="+mn-ea"/>
                <a:cs typeface="+mn-cs"/>
              </a:rPr>
              <a:t>They are real time keyboard to keyboard QSO’s.</a:t>
            </a:r>
          </a:p>
          <a:p>
            <a:r>
              <a:rPr lang="en-US" sz="1200" kern="1200" dirty="0" smtClean="0">
                <a:solidFill>
                  <a:schemeClr val="tx1"/>
                </a:solidFill>
                <a:latin typeface="+mn-lt"/>
                <a:ea typeface="+mn-ea"/>
                <a:cs typeface="+mn-cs"/>
              </a:rPr>
              <a:t>PSK refers to Phase Shift Keying modulation used in the system. </a:t>
            </a:r>
          </a:p>
          <a:p>
            <a:r>
              <a:rPr lang="en-US" sz="1200" kern="1200" dirty="0" smtClean="0">
                <a:solidFill>
                  <a:schemeClr val="tx1"/>
                </a:solidFill>
                <a:latin typeface="+mn-lt"/>
                <a:ea typeface="+mn-ea"/>
                <a:cs typeface="+mn-cs"/>
              </a:rPr>
              <a:t>PSK is computer based with sound card s well as the transceiver system to transmit and receive signals</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21</a:t>
            </a:fld>
            <a:endParaRPr lang="en-US"/>
          </a:p>
        </p:txBody>
      </p:sp>
    </p:spTree>
    <p:extLst>
      <p:ext uri="{BB962C8B-B14F-4D97-AF65-F5344CB8AC3E}">
        <p14:creationId xmlns:p14="http://schemas.microsoft.com/office/powerpoint/2010/main" val="3668830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C696B2-C094-F54B-9FEF-64FF89328271}" type="slidenum">
              <a:rPr lang="en-US" smtClean="0"/>
              <a:t>22</a:t>
            </a:fld>
            <a:endParaRPr lang="en-US"/>
          </a:p>
        </p:txBody>
      </p:sp>
    </p:spTree>
    <p:extLst>
      <p:ext uri="{BB962C8B-B14F-4D97-AF65-F5344CB8AC3E}">
        <p14:creationId xmlns:p14="http://schemas.microsoft.com/office/powerpoint/2010/main" val="4197865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C696B2-C094-F54B-9FEF-64FF89328271}" type="slidenum">
              <a:rPr lang="en-US" smtClean="0"/>
              <a:t>23</a:t>
            </a:fld>
            <a:endParaRPr lang="en-US"/>
          </a:p>
        </p:txBody>
      </p:sp>
    </p:spTree>
    <p:extLst>
      <p:ext uri="{BB962C8B-B14F-4D97-AF65-F5344CB8AC3E}">
        <p14:creationId xmlns:p14="http://schemas.microsoft.com/office/powerpoint/2010/main" val="3496578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Martin</a:t>
            </a:r>
            <a:r>
              <a:rPr lang="en-US" baseline="0" dirty="0" smtClean="0"/>
              <a:t> Luther, VK7GN</a:t>
            </a:r>
          </a:p>
          <a:p>
            <a:r>
              <a:rPr lang="en-US" baseline="0" dirty="0" smtClean="0"/>
              <a:t>Appeared on the ABC TV show ‘The Collectors’ in July, 2011.</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24</a:t>
            </a:fld>
            <a:endParaRPr lang="en-US"/>
          </a:p>
        </p:txBody>
      </p:sp>
    </p:spTree>
    <p:extLst>
      <p:ext uri="{BB962C8B-B14F-4D97-AF65-F5344CB8AC3E}">
        <p14:creationId xmlns:p14="http://schemas.microsoft.com/office/powerpoint/2010/main" val="1953340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Awards, usually in the form of certificates, are offered by the WIA and by many Australian radio clubs, to amateurs who have made contact with a given number of stations in a certain geographical region (for example, a state or continent).</a:t>
            </a:r>
          </a:p>
          <a:p>
            <a:r>
              <a:rPr lang="en-US" sz="1200" kern="1200" dirty="0" smtClean="0">
                <a:solidFill>
                  <a:schemeClr val="tx1"/>
                </a:solidFill>
                <a:latin typeface="+mn-lt"/>
                <a:ea typeface="+mn-ea"/>
                <a:cs typeface="+mn-cs"/>
              </a:rPr>
              <a:t>The best known and most respected award is probably the DX Century Club award, or DXCC. This </a:t>
            </a:r>
            <a:r>
              <a:rPr lang="en-US" sz="1200" kern="1200" dirty="0" err="1" smtClean="0">
                <a:solidFill>
                  <a:schemeClr val="tx1"/>
                </a:solidFill>
                <a:latin typeface="+mn-lt"/>
                <a:ea typeface="+mn-ea"/>
                <a:cs typeface="+mn-cs"/>
              </a:rPr>
              <a:t>recognises</a:t>
            </a:r>
            <a:r>
              <a:rPr lang="en-US" sz="1200" kern="1200" dirty="0" smtClean="0">
                <a:solidFill>
                  <a:schemeClr val="tx1"/>
                </a:solidFill>
                <a:latin typeface="+mn-lt"/>
                <a:ea typeface="+mn-ea"/>
                <a:cs typeface="+mn-cs"/>
              </a:rPr>
              <a:t> the achievement of contacting stations in one hundred different countries.</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25</a:t>
            </a:fld>
            <a:endParaRPr lang="en-US"/>
          </a:p>
        </p:txBody>
      </p:sp>
    </p:spTree>
    <p:extLst>
      <p:ext uri="{BB962C8B-B14F-4D97-AF65-F5344CB8AC3E}">
        <p14:creationId xmlns:p14="http://schemas.microsoft.com/office/powerpoint/2010/main" val="2157049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Contesting is a popular activity amongst many radio amateurs. Various contests are held throughout the year, with the aim of promoting communications using a particular mode or band, or with a specific group of amateurs. The usual aim of a contest is to make contact with as many stations as possible, in the allocated time. Some contests attract thousands of hams from all over the world, all trying to log brief contacts with each other.</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26</a:t>
            </a:fld>
            <a:endParaRPr lang="en-US"/>
          </a:p>
        </p:txBody>
      </p:sp>
    </p:spTree>
    <p:extLst>
      <p:ext uri="{BB962C8B-B14F-4D97-AF65-F5344CB8AC3E}">
        <p14:creationId xmlns:p14="http://schemas.microsoft.com/office/powerpoint/2010/main" val="1717272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times of crisis and natural disasters, amateur radio is often used as a means of emergency communication when landline phone, mobile phones and other conventional means of communications fail. </a:t>
            </a:r>
          </a:p>
          <a:p>
            <a:r>
              <a:rPr lang="en-US" sz="1200" kern="1200" dirty="0" smtClean="0">
                <a:solidFill>
                  <a:schemeClr val="tx1"/>
                </a:solidFill>
                <a:latin typeface="+mn-lt"/>
                <a:ea typeface="+mn-ea"/>
                <a:cs typeface="+mn-cs"/>
              </a:rPr>
              <a:t>Unlike commercial systems, Amateur radio is dispersed throughout the community and is not dependent on terrestrial facilities that can fail or be overloaded, such as mobile phone base sites or satellite communications links. </a:t>
            </a:r>
          </a:p>
          <a:p>
            <a:r>
              <a:rPr lang="en-US" sz="1200" kern="1200" dirty="0" smtClean="0">
                <a:solidFill>
                  <a:schemeClr val="tx1"/>
                </a:solidFill>
                <a:latin typeface="+mn-lt"/>
                <a:ea typeface="+mn-ea"/>
                <a:cs typeface="+mn-cs"/>
              </a:rPr>
              <a:t>Radio Amateurs worldwide provide a valuable resource to Emergency Services and Aid </a:t>
            </a:r>
            <a:r>
              <a:rPr lang="en-US" sz="1200" kern="1200" dirty="0" err="1" smtClean="0">
                <a:solidFill>
                  <a:schemeClr val="tx1"/>
                </a:solidFill>
                <a:latin typeface="+mn-lt"/>
                <a:ea typeface="+mn-ea"/>
                <a:cs typeface="+mn-cs"/>
              </a:rPr>
              <a:t>Organisations</a:t>
            </a:r>
            <a:r>
              <a:rPr lang="en-US" sz="1200" kern="1200" dirty="0" smtClean="0">
                <a:solidFill>
                  <a:schemeClr val="tx1"/>
                </a:solidFill>
                <a:latin typeface="+mn-lt"/>
                <a:ea typeface="+mn-ea"/>
                <a:cs typeface="+mn-cs"/>
              </a:rPr>
              <a:t> in times of need, either by providing the extra manpower required to cope with extended operations at emergency communications </a:t>
            </a:r>
            <a:r>
              <a:rPr lang="en-US" sz="1200" kern="1200" dirty="0" err="1" smtClean="0">
                <a:solidFill>
                  <a:schemeClr val="tx1"/>
                </a:solidFill>
                <a:latin typeface="+mn-lt"/>
                <a:ea typeface="+mn-ea"/>
                <a:cs typeface="+mn-cs"/>
              </a:rPr>
              <a:t>centres</a:t>
            </a:r>
            <a:r>
              <a:rPr lang="en-US" sz="1200" kern="1200" dirty="0" smtClean="0">
                <a:solidFill>
                  <a:schemeClr val="tx1"/>
                </a:solidFill>
                <a:latin typeface="+mn-lt"/>
                <a:ea typeface="+mn-ea"/>
                <a:cs typeface="+mn-cs"/>
              </a:rPr>
              <a:t>, or by providing facilities in the field (equipment and infrastructure including amateur VHF and UHF repeater systems etc.) when all else fails. </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27</a:t>
            </a:fld>
            <a:endParaRPr lang="en-US"/>
          </a:p>
        </p:txBody>
      </p:sp>
    </p:spTree>
    <p:extLst>
      <p:ext uri="{BB962C8B-B14F-4D97-AF65-F5344CB8AC3E}">
        <p14:creationId xmlns:p14="http://schemas.microsoft.com/office/powerpoint/2010/main" val="2090133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It is a tradition in Australia for radio amateurs to provide communications for the benefit of the community. Emergency communications using Amateur Radio first occurred during the 1939 Black Friday bushfire disaster. Other major occasions include Cyclone Tracy 1974, Ash Wednesday bushfires 1983, the Newcastle Earthquake 1989, and the Black Saturday disaster in February 2009 in the State of Victoria with its more than 30 bushfires claiming 173 lives and destroying more 2,000 homes wiping out entire towns.  More recently radio amateur repeater facilities were used for emergency service communications during the Queensland floods in January 2011</a:t>
            </a:r>
          </a:p>
          <a:p>
            <a:r>
              <a:rPr lang="en-US" sz="1200" kern="1200" dirty="0" smtClean="0">
                <a:solidFill>
                  <a:schemeClr val="tx1"/>
                </a:solidFill>
                <a:latin typeface="+mn-lt"/>
                <a:ea typeface="+mn-ea"/>
                <a:cs typeface="+mn-cs"/>
              </a:rPr>
              <a:t>A few weeks ago radio amateurs planned a pivotal role in the search for a missing man in the Blue Mountains in NSW.</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28</a:t>
            </a:fld>
            <a:endParaRPr lang="en-US"/>
          </a:p>
        </p:txBody>
      </p:sp>
    </p:spTree>
    <p:extLst>
      <p:ext uri="{BB962C8B-B14F-4D97-AF65-F5344CB8AC3E}">
        <p14:creationId xmlns:p14="http://schemas.microsoft.com/office/powerpoint/2010/main" val="251077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wide range of equipment.</a:t>
            </a:r>
          </a:p>
          <a:p>
            <a:r>
              <a:rPr lang="en-US" dirty="0" smtClean="0"/>
              <a:t>How big is your budget ?</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29</a:t>
            </a:fld>
            <a:endParaRPr lang="en-US"/>
          </a:p>
        </p:txBody>
      </p:sp>
    </p:spTree>
    <p:extLst>
      <p:ext uri="{BB962C8B-B14F-4D97-AF65-F5344CB8AC3E}">
        <p14:creationId xmlns:p14="http://schemas.microsoft.com/office/powerpoint/2010/main" val="3709468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little compact low power transceiver (can be built as a kit)</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30</a:t>
            </a:fld>
            <a:endParaRPr lang="en-US"/>
          </a:p>
        </p:txBody>
      </p:sp>
    </p:spTree>
    <p:extLst>
      <p:ext uri="{BB962C8B-B14F-4D97-AF65-F5344CB8AC3E}">
        <p14:creationId xmlns:p14="http://schemas.microsoft.com/office/powerpoint/2010/main" val="304036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the most common responses when you tell somebody you're a radio amateur, is "is that like CB?". To which the answer is "yes and no". </a:t>
            </a:r>
          </a:p>
          <a:p>
            <a:r>
              <a:rPr lang="en-US" sz="1200" kern="1200" dirty="0" smtClean="0">
                <a:solidFill>
                  <a:schemeClr val="tx1"/>
                </a:solidFill>
                <a:latin typeface="+mn-lt"/>
                <a:ea typeface="+mn-ea"/>
                <a:cs typeface="+mn-cs"/>
              </a:rPr>
              <a:t>Yes -- because they both involve two way communication.</a:t>
            </a:r>
          </a:p>
          <a:p>
            <a:r>
              <a:rPr lang="en-US" sz="1200" kern="1200" dirty="0" smtClean="0">
                <a:solidFill>
                  <a:schemeClr val="tx1"/>
                </a:solidFill>
                <a:latin typeface="+mn-lt"/>
                <a:ea typeface="+mn-ea"/>
                <a:cs typeface="+mn-cs"/>
              </a:rPr>
              <a:t>But, to explain the "No", there are many more differences than similarities. </a:t>
            </a:r>
          </a:p>
          <a:p>
            <a:r>
              <a:rPr lang="en-US" sz="1200" kern="1200" dirty="0" smtClean="0">
                <a:solidFill>
                  <a:schemeClr val="tx1"/>
                </a:solidFill>
                <a:latin typeface="+mn-lt"/>
                <a:ea typeface="+mn-ea"/>
                <a:cs typeface="+mn-cs"/>
              </a:rPr>
              <a:t>There</a:t>
            </a:r>
            <a:r>
              <a:rPr lang="en-US" sz="1200" kern="1200" baseline="0" dirty="0" smtClean="0">
                <a:solidFill>
                  <a:schemeClr val="tx1"/>
                </a:solidFill>
                <a:latin typeface="+mn-lt"/>
                <a:ea typeface="+mn-ea"/>
                <a:cs typeface="+mn-cs"/>
              </a:rPr>
              <a:t> are issues of more privileges for ham radio operators, e.g. more power, more bands.</a:t>
            </a:r>
          </a:p>
          <a:p>
            <a:r>
              <a:rPr lang="en-US" sz="1200" kern="1200" baseline="0" dirty="0" smtClean="0">
                <a:solidFill>
                  <a:schemeClr val="tx1"/>
                </a:solidFill>
                <a:latin typeface="+mn-lt"/>
                <a:ea typeface="+mn-ea"/>
                <a:cs typeface="+mn-cs"/>
              </a:rPr>
              <a:t>Strict </a:t>
            </a:r>
            <a:r>
              <a:rPr lang="en-US" sz="1200" kern="1200" baseline="0" dirty="0" err="1" smtClean="0">
                <a:solidFill>
                  <a:schemeClr val="tx1"/>
                </a:solidFill>
                <a:latin typeface="+mn-lt"/>
                <a:ea typeface="+mn-ea"/>
                <a:cs typeface="+mn-cs"/>
              </a:rPr>
              <a:t>licencing</a:t>
            </a:r>
            <a:r>
              <a:rPr lang="en-US" sz="1200" kern="1200" baseline="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Ham radio is also polite radio, without the crude and foul language of CB, probably due in large part to its licensing requirements.</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3</a:t>
            </a:fld>
            <a:endParaRPr lang="en-US"/>
          </a:p>
        </p:txBody>
      </p:sp>
    </p:spTree>
    <p:extLst>
      <p:ext uri="{BB962C8B-B14F-4D97-AF65-F5344CB8AC3E}">
        <p14:creationId xmlns:p14="http://schemas.microsoft.com/office/powerpoint/2010/main" val="3191790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C696B2-C094-F54B-9FEF-64FF89328271}" type="slidenum">
              <a:rPr lang="en-US" smtClean="0"/>
              <a:t>31</a:t>
            </a:fld>
            <a:endParaRPr lang="en-US"/>
          </a:p>
        </p:txBody>
      </p:sp>
    </p:spTree>
    <p:extLst>
      <p:ext uri="{BB962C8B-B14F-4D97-AF65-F5344CB8AC3E}">
        <p14:creationId xmlns:p14="http://schemas.microsoft.com/office/powerpoint/2010/main" val="732453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C696B2-C094-F54B-9FEF-64FF89328271}" type="slidenum">
              <a:rPr lang="en-US" smtClean="0"/>
              <a:t>32</a:t>
            </a:fld>
            <a:endParaRPr lang="en-US"/>
          </a:p>
        </p:txBody>
      </p:sp>
    </p:spTree>
    <p:extLst>
      <p:ext uri="{BB962C8B-B14F-4D97-AF65-F5344CB8AC3E}">
        <p14:creationId xmlns:p14="http://schemas.microsoft.com/office/powerpoint/2010/main" val="3534600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simple wire dipole.  </a:t>
            </a:r>
          </a:p>
          <a:p>
            <a:r>
              <a:rPr lang="en-US" dirty="0" smtClean="0"/>
              <a:t>Cost about $40.00</a:t>
            </a:r>
          </a:p>
          <a:p>
            <a:r>
              <a:rPr lang="en-US" dirty="0" smtClean="0"/>
              <a:t>Or very easy to build.</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33</a:t>
            </a:fld>
            <a:endParaRPr lang="en-US"/>
          </a:p>
        </p:txBody>
      </p:sp>
    </p:spTree>
    <p:extLst>
      <p:ext uri="{BB962C8B-B14F-4D97-AF65-F5344CB8AC3E}">
        <p14:creationId xmlns:p14="http://schemas.microsoft.com/office/powerpoint/2010/main" val="275401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C696B2-C094-F54B-9FEF-64FF89328271}" type="slidenum">
              <a:rPr lang="en-US" smtClean="0"/>
              <a:t>34</a:t>
            </a:fld>
            <a:endParaRPr lang="en-US"/>
          </a:p>
        </p:txBody>
      </p:sp>
    </p:spTree>
    <p:extLst>
      <p:ext uri="{BB962C8B-B14F-4D97-AF65-F5344CB8AC3E}">
        <p14:creationId xmlns:p14="http://schemas.microsoft.com/office/powerpoint/2010/main" val="2519110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C696B2-C094-F54B-9FEF-64FF89328271}" type="slidenum">
              <a:rPr lang="en-US" smtClean="0"/>
              <a:t>35</a:t>
            </a:fld>
            <a:endParaRPr lang="en-US"/>
          </a:p>
        </p:txBody>
      </p:sp>
    </p:spTree>
    <p:extLst>
      <p:ext uri="{BB962C8B-B14F-4D97-AF65-F5344CB8AC3E}">
        <p14:creationId xmlns:p14="http://schemas.microsoft.com/office/powerpoint/2010/main" val="3379543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C696B2-C094-F54B-9FEF-64FF89328271}" type="slidenum">
              <a:rPr lang="en-US" smtClean="0"/>
              <a:t>36</a:t>
            </a:fld>
            <a:endParaRPr lang="en-US"/>
          </a:p>
        </p:txBody>
      </p:sp>
    </p:spTree>
    <p:extLst>
      <p:ext uri="{BB962C8B-B14F-4D97-AF65-F5344CB8AC3E}">
        <p14:creationId xmlns:p14="http://schemas.microsoft.com/office/powerpoint/2010/main" val="2049683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C696B2-C094-F54B-9FEF-64FF89328271}" type="slidenum">
              <a:rPr lang="en-US" smtClean="0"/>
              <a:t>37</a:t>
            </a:fld>
            <a:endParaRPr lang="en-US"/>
          </a:p>
        </p:txBody>
      </p:sp>
    </p:spTree>
    <p:extLst>
      <p:ext uri="{BB962C8B-B14F-4D97-AF65-F5344CB8AC3E}">
        <p14:creationId xmlns:p14="http://schemas.microsoft.com/office/powerpoint/2010/main" val="1717478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C696B2-C094-F54B-9FEF-64FF89328271}" type="slidenum">
              <a:rPr lang="en-US" smtClean="0"/>
              <a:t>38</a:t>
            </a:fld>
            <a:endParaRPr lang="en-US"/>
          </a:p>
        </p:txBody>
      </p:sp>
    </p:spTree>
    <p:extLst>
      <p:ext uri="{BB962C8B-B14F-4D97-AF65-F5344CB8AC3E}">
        <p14:creationId xmlns:p14="http://schemas.microsoft.com/office/powerpoint/2010/main" val="2700510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C696B2-C094-F54B-9FEF-64FF89328271}" type="slidenum">
              <a:rPr lang="en-US" smtClean="0"/>
              <a:t>39</a:t>
            </a:fld>
            <a:endParaRPr lang="en-US"/>
          </a:p>
        </p:txBody>
      </p:sp>
    </p:spTree>
    <p:extLst>
      <p:ext uri="{BB962C8B-B14F-4D97-AF65-F5344CB8AC3E}">
        <p14:creationId xmlns:p14="http://schemas.microsoft.com/office/powerpoint/2010/main" val="42769560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 2E0YYY</a:t>
            </a:r>
          </a:p>
          <a:p>
            <a:r>
              <a:rPr lang="en-US" dirty="0" smtClean="0"/>
              <a:t>My first ever SOTA contact</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40</a:t>
            </a:fld>
            <a:endParaRPr lang="en-US"/>
          </a:p>
        </p:txBody>
      </p:sp>
    </p:spTree>
    <p:extLst>
      <p:ext uri="{BB962C8B-B14F-4D97-AF65-F5344CB8AC3E}">
        <p14:creationId xmlns:p14="http://schemas.microsoft.com/office/powerpoint/2010/main" val="2228489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Q code</a:t>
            </a:r>
            <a:r>
              <a:rPr lang="en-US" sz="1200" b="0" kern="1200" dirty="0" smtClean="0">
                <a:solidFill>
                  <a:schemeClr val="tx1"/>
                </a:solidFill>
                <a:latin typeface="+mn-lt"/>
                <a:ea typeface="+mn-ea"/>
                <a:cs typeface="+mn-cs"/>
              </a:rPr>
              <a:t> is a standardized collection of three-letter message encodings, also known as a brevity code, all of which start with the letter ‘Q’.</a:t>
            </a:r>
          </a:p>
          <a:p>
            <a:r>
              <a:rPr lang="en-US" sz="1200" b="0" kern="1200" dirty="0" err="1" smtClean="0">
                <a:solidFill>
                  <a:schemeClr val="tx1"/>
                </a:solidFill>
                <a:latin typeface="+mn-lt"/>
                <a:ea typeface="+mn-ea"/>
                <a:cs typeface="+mn-cs"/>
              </a:rPr>
              <a:t>Initialy</a:t>
            </a:r>
            <a:r>
              <a:rPr lang="en-US" sz="1200" b="0" kern="1200" dirty="0" smtClean="0">
                <a:solidFill>
                  <a:schemeClr val="tx1"/>
                </a:solidFill>
                <a:latin typeface="+mn-lt"/>
                <a:ea typeface="+mn-ea"/>
                <a:cs typeface="+mn-cs"/>
              </a:rPr>
              <a:t> developed for commercial Morse Code communication, and later adopted by other radio services, especially amateur radio.</a:t>
            </a:r>
          </a:p>
          <a:p>
            <a:r>
              <a:rPr lang="en-US" sz="1200" b="0" kern="1200" dirty="0" smtClean="0">
                <a:solidFill>
                  <a:schemeClr val="tx1"/>
                </a:solidFill>
                <a:latin typeface="+mn-lt"/>
                <a:ea typeface="+mn-ea"/>
                <a:cs typeface="+mn-cs"/>
              </a:rPr>
              <a:t>Burt Reynolds – Smoky and the Bandit</a:t>
            </a:r>
          </a:p>
          <a:p>
            <a:r>
              <a:rPr lang="en-US" sz="1200" b="0" kern="1200" dirty="0" smtClean="0">
                <a:solidFill>
                  <a:schemeClr val="tx1"/>
                </a:solidFill>
                <a:latin typeface="+mn-lt"/>
                <a:ea typeface="+mn-ea"/>
                <a:cs typeface="+mn-cs"/>
              </a:rPr>
              <a:t>Convoy, with Kris Kristofferson</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4</a:t>
            </a:fld>
            <a:endParaRPr lang="en-US"/>
          </a:p>
        </p:txBody>
      </p:sp>
    </p:spTree>
    <p:extLst>
      <p:ext uri="{BB962C8B-B14F-4D97-AF65-F5344CB8AC3E}">
        <p14:creationId xmlns:p14="http://schemas.microsoft.com/office/powerpoint/2010/main" val="520302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Steve WG0AT.  Goats –</a:t>
            </a:r>
            <a:r>
              <a:rPr lang="en-US" baseline="0" dirty="0" smtClean="0"/>
              <a:t> Peanut &amp; Rooster</a:t>
            </a:r>
          </a:p>
          <a:p>
            <a:r>
              <a:rPr lang="en-US" baseline="0" dirty="0" smtClean="0"/>
              <a:t>Many videos on You Tube of his activations</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41</a:t>
            </a:fld>
            <a:endParaRPr lang="en-US"/>
          </a:p>
        </p:txBody>
      </p:sp>
    </p:spTree>
    <p:extLst>
      <p:ext uri="{BB962C8B-B14F-4D97-AF65-F5344CB8AC3E}">
        <p14:creationId xmlns:p14="http://schemas.microsoft.com/office/powerpoint/2010/main" val="3461642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Operating from the top of Mount </a:t>
            </a:r>
            <a:r>
              <a:rPr lang="en-US" dirty="0" err="1" smtClean="0"/>
              <a:t>Ngadjuri</a:t>
            </a:r>
            <a:r>
              <a:rPr lang="en-US" dirty="0" smtClean="0"/>
              <a:t> in the mid north</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42</a:t>
            </a:fld>
            <a:endParaRPr lang="en-US"/>
          </a:p>
        </p:txBody>
      </p:sp>
    </p:spTree>
    <p:extLst>
      <p:ext uri="{BB962C8B-B14F-4D97-AF65-F5344CB8AC3E}">
        <p14:creationId xmlns:p14="http://schemas.microsoft.com/office/powerpoint/2010/main" val="4140555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Operating from Brown Hill Range in the mid north</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43</a:t>
            </a:fld>
            <a:endParaRPr lang="en-US"/>
          </a:p>
        </p:txBody>
      </p:sp>
    </p:spTree>
    <p:extLst>
      <p:ext uri="{BB962C8B-B14F-4D97-AF65-F5344CB8AC3E}">
        <p14:creationId xmlns:p14="http://schemas.microsoft.com/office/powerpoint/2010/main" val="12001515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Operating from Mount Bryan</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44</a:t>
            </a:fld>
            <a:endParaRPr lang="en-US"/>
          </a:p>
        </p:txBody>
      </p:sp>
    </p:spTree>
    <p:extLst>
      <p:ext uri="{BB962C8B-B14F-4D97-AF65-F5344CB8AC3E}">
        <p14:creationId xmlns:p14="http://schemas.microsoft.com/office/powerpoint/2010/main" val="4233130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Allen, VK3HRA</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45</a:t>
            </a:fld>
            <a:endParaRPr lang="en-US"/>
          </a:p>
        </p:txBody>
      </p:sp>
    </p:spTree>
    <p:extLst>
      <p:ext uri="{BB962C8B-B14F-4D97-AF65-F5344CB8AC3E}">
        <p14:creationId xmlns:p14="http://schemas.microsoft.com/office/powerpoint/2010/main" val="16658337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 VK5LA</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46</a:t>
            </a:fld>
            <a:endParaRPr lang="en-US"/>
          </a:p>
        </p:txBody>
      </p:sp>
    </p:spTree>
    <p:extLst>
      <p:ext uri="{BB962C8B-B14F-4D97-AF65-F5344CB8AC3E}">
        <p14:creationId xmlns:p14="http://schemas.microsoft.com/office/powerpoint/2010/main" val="30624425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VK5BJE in the </a:t>
            </a:r>
            <a:r>
              <a:rPr lang="en-US" dirty="0" err="1" smtClean="0"/>
              <a:t>Ramco</a:t>
            </a:r>
            <a:r>
              <a:rPr lang="en-US" dirty="0" smtClean="0"/>
              <a:t> Point CP</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47</a:t>
            </a:fld>
            <a:endParaRPr lang="en-US"/>
          </a:p>
        </p:txBody>
      </p:sp>
    </p:spTree>
    <p:extLst>
      <p:ext uri="{BB962C8B-B14F-4D97-AF65-F5344CB8AC3E}">
        <p14:creationId xmlns:p14="http://schemas.microsoft.com/office/powerpoint/2010/main" val="6759036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 VK5FJ, in the Coorong National Park.</a:t>
            </a:r>
          </a:p>
          <a:p>
            <a:r>
              <a:rPr lang="en-US" dirty="0" smtClean="0"/>
              <a:t>David, VK5KC in the </a:t>
            </a:r>
            <a:r>
              <a:rPr lang="en-US" dirty="0" err="1" smtClean="0"/>
              <a:t>Redbank</a:t>
            </a:r>
            <a:r>
              <a:rPr lang="en-US" dirty="0" smtClean="0"/>
              <a:t> Conservation Park</a:t>
            </a:r>
          </a:p>
          <a:p>
            <a:r>
              <a:rPr lang="en-US" dirty="0" smtClean="0"/>
              <a:t>Andy, VK5AKH in the Sandy Creek CP</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48</a:t>
            </a:fld>
            <a:endParaRPr lang="en-US"/>
          </a:p>
        </p:txBody>
      </p:sp>
    </p:spTree>
    <p:extLst>
      <p:ext uri="{BB962C8B-B14F-4D97-AF65-F5344CB8AC3E}">
        <p14:creationId xmlns:p14="http://schemas.microsoft.com/office/powerpoint/2010/main" val="34566130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C696B2-C094-F54B-9FEF-64FF89328271}" type="slidenum">
              <a:rPr lang="en-US" smtClean="0"/>
              <a:t>49</a:t>
            </a:fld>
            <a:endParaRPr lang="en-US"/>
          </a:p>
        </p:txBody>
      </p:sp>
    </p:spTree>
    <p:extLst>
      <p:ext uri="{BB962C8B-B14F-4D97-AF65-F5344CB8AC3E}">
        <p14:creationId xmlns:p14="http://schemas.microsoft.com/office/powerpoint/2010/main" val="595209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Lipo</a:t>
            </a:r>
            <a:r>
              <a:rPr lang="en-US" baseline="0" dirty="0" smtClean="0"/>
              <a:t> batteries</a:t>
            </a:r>
          </a:p>
          <a:p>
            <a:r>
              <a:rPr lang="en-US" baseline="0" dirty="0" smtClean="0"/>
              <a:t>Sealed lead acid batteries</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50</a:t>
            </a:fld>
            <a:endParaRPr lang="en-US"/>
          </a:p>
        </p:txBody>
      </p:sp>
    </p:spTree>
    <p:extLst>
      <p:ext uri="{BB962C8B-B14F-4D97-AF65-F5344CB8AC3E}">
        <p14:creationId xmlns:p14="http://schemas.microsoft.com/office/powerpoint/2010/main" val="600985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image of Amateur radio has long since transcended the ‘older’ bearded individual who sits in a room filled with big black boxes full of glass tubes glowing in the dark while talking to people in a strange language.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sound of strange beeps from a brass key used to complete this picture.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While this can still be seen, a brave new world of Amateur Radio has now emerged.</a:t>
            </a:r>
            <a:endParaRPr lang="en-US" dirty="0" smtClean="0"/>
          </a:p>
          <a:p>
            <a:r>
              <a:rPr lang="en-US" sz="1200" kern="1200" dirty="0" smtClean="0">
                <a:solidFill>
                  <a:schemeClr val="tx1"/>
                </a:solidFill>
                <a:latin typeface="+mn-lt"/>
                <a:ea typeface="+mn-ea"/>
                <a:cs typeface="+mn-cs"/>
              </a:rPr>
              <a:t>Today’s Amateur Radio is a world of modern communication and experimentation and in Australia has had a new lease of life since the regulations were changed in 2005 to remove Morse code and create the new “Foundation License”. </a:t>
            </a:r>
          </a:p>
          <a:p>
            <a:r>
              <a:rPr lang="en-US" sz="1200" kern="1200" dirty="0" smtClean="0">
                <a:solidFill>
                  <a:schemeClr val="tx1"/>
                </a:solidFill>
                <a:latin typeface="+mn-lt"/>
                <a:ea typeface="+mn-ea"/>
                <a:cs typeface="+mn-cs"/>
              </a:rPr>
              <a:t>Since then, the hobby has been rejuvenated and has been taken up by many young people, including children and others who in the past would never have been able to participate.</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5</a:t>
            </a:fld>
            <a:endParaRPr lang="en-US"/>
          </a:p>
        </p:txBody>
      </p:sp>
    </p:spTree>
    <p:extLst>
      <p:ext uri="{BB962C8B-B14F-4D97-AF65-F5344CB8AC3E}">
        <p14:creationId xmlns:p14="http://schemas.microsoft.com/office/powerpoint/2010/main" val="32161536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Pete, G6UOI (now a silent key)</a:t>
            </a:r>
          </a:p>
          <a:p>
            <a:r>
              <a:rPr lang="en-US" dirty="0" smtClean="0"/>
              <a:t>Pedestrian mobile</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51</a:t>
            </a:fld>
            <a:endParaRPr lang="en-US"/>
          </a:p>
        </p:txBody>
      </p:sp>
    </p:spTree>
    <p:extLst>
      <p:ext uri="{BB962C8B-B14F-4D97-AF65-F5344CB8AC3E}">
        <p14:creationId xmlns:p14="http://schemas.microsoft.com/office/powerpoint/2010/main" val="23499559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Dave, G4AKC</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52</a:t>
            </a:fld>
            <a:endParaRPr lang="en-US"/>
          </a:p>
        </p:txBody>
      </p:sp>
    </p:spTree>
    <p:extLst>
      <p:ext uri="{BB962C8B-B14F-4D97-AF65-F5344CB8AC3E}">
        <p14:creationId xmlns:p14="http://schemas.microsoft.com/office/powerpoint/2010/main" val="15820226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Peter,</a:t>
            </a:r>
            <a:r>
              <a:rPr lang="en-US" baseline="0" dirty="0" smtClean="0"/>
              <a:t> VK3YE</a:t>
            </a:r>
          </a:p>
          <a:p>
            <a:r>
              <a:rPr lang="en-US" baseline="0" dirty="0" smtClean="0"/>
              <a:t>Pedestrian mobile on the beaches in Melbourne</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53</a:t>
            </a:fld>
            <a:endParaRPr lang="en-US"/>
          </a:p>
        </p:txBody>
      </p:sp>
    </p:spTree>
    <p:extLst>
      <p:ext uri="{BB962C8B-B14F-4D97-AF65-F5344CB8AC3E}">
        <p14:creationId xmlns:p14="http://schemas.microsoft.com/office/powerpoint/2010/main" val="1246471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Marshall, VK3MRG</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54</a:t>
            </a:fld>
            <a:endParaRPr lang="en-US"/>
          </a:p>
        </p:txBody>
      </p:sp>
    </p:spTree>
    <p:extLst>
      <p:ext uri="{BB962C8B-B14F-4D97-AF65-F5344CB8AC3E}">
        <p14:creationId xmlns:p14="http://schemas.microsoft.com/office/powerpoint/2010/main" val="6462958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C696B2-C094-F54B-9FEF-64FF89328271}" type="slidenum">
              <a:rPr lang="en-US" smtClean="0"/>
              <a:t>55</a:t>
            </a:fld>
            <a:endParaRPr lang="en-US"/>
          </a:p>
        </p:txBody>
      </p:sp>
    </p:spTree>
    <p:extLst>
      <p:ext uri="{BB962C8B-B14F-4D97-AF65-F5344CB8AC3E}">
        <p14:creationId xmlns:p14="http://schemas.microsoft.com/office/powerpoint/2010/main" val="22467854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C696B2-C094-F54B-9FEF-64FF89328271}" type="slidenum">
              <a:rPr lang="en-US" smtClean="0"/>
              <a:t>56</a:t>
            </a:fld>
            <a:endParaRPr lang="en-US"/>
          </a:p>
        </p:txBody>
      </p:sp>
    </p:spTree>
    <p:extLst>
      <p:ext uri="{BB962C8B-B14F-4D97-AF65-F5344CB8AC3E}">
        <p14:creationId xmlns:p14="http://schemas.microsoft.com/office/powerpoint/2010/main" val="3792133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3,000 million amateurs around the world</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6</a:t>
            </a:fld>
            <a:endParaRPr lang="en-US"/>
          </a:p>
        </p:txBody>
      </p:sp>
    </p:spTree>
    <p:extLst>
      <p:ext uri="{BB962C8B-B14F-4D97-AF65-F5344CB8AC3E}">
        <p14:creationId xmlns:p14="http://schemas.microsoft.com/office/powerpoint/2010/main" val="4081015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have been many ‘famous’ amateur radio operators over the years.</a:t>
            </a:r>
          </a:p>
          <a:p>
            <a:r>
              <a:rPr lang="en-US" dirty="0" smtClean="0"/>
              <a:t>Dick Smith – Australian</a:t>
            </a:r>
            <a:r>
              <a:rPr lang="en-US" baseline="0" dirty="0" smtClean="0"/>
              <a:t> </a:t>
            </a:r>
            <a:r>
              <a:rPr lang="en-US" sz="1200" kern="1200" dirty="0" smtClean="0">
                <a:solidFill>
                  <a:schemeClr val="tx1"/>
                </a:solidFill>
                <a:latin typeface="+mn-lt"/>
                <a:ea typeface="+mn-ea"/>
                <a:cs typeface="+mn-cs"/>
              </a:rPr>
              <a:t>entrepreneur, businessman, aviator</a:t>
            </a:r>
            <a:r>
              <a:rPr lang="en-US" baseline="0" dirty="0" smtClean="0"/>
              <a:t>.</a:t>
            </a:r>
          </a:p>
          <a:p>
            <a:r>
              <a:rPr lang="en-US" dirty="0" smtClean="0"/>
              <a:t>Joe Walsh – the band The Eagles</a:t>
            </a:r>
          </a:p>
          <a:p>
            <a:r>
              <a:rPr lang="en-US" dirty="0" err="1" smtClean="0"/>
              <a:t>Feargal</a:t>
            </a:r>
            <a:r>
              <a:rPr lang="en-US" dirty="0" smtClean="0"/>
              <a:t> Sharkey – Irish singer from the 1980’s</a:t>
            </a:r>
          </a:p>
          <a:p>
            <a:r>
              <a:rPr lang="en-US" dirty="0" smtClean="0"/>
              <a:t>Andy Thomas</a:t>
            </a:r>
          </a:p>
          <a:p>
            <a:r>
              <a:rPr lang="en-US" dirty="0" smtClean="0"/>
              <a:t>Walter </a:t>
            </a:r>
            <a:r>
              <a:rPr lang="en-US" dirty="0" err="1" smtClean="0"/>
              <a:t>Kronkite</a:t>
            </a:r>
            <a:r>
              <a:rPr lang="en-US" dirty="0" smtClean="0"/>
              <a:t> – American broadcast journalist (now passed away).</a:t>
            </a:r>
          </a:p>
          <a:p>
            <a:r>
              <a:rPr lang="en-US" dirty="0" smtClean="0"/>
              <a:t>Former King Hussein of Jordan</a:t>
            </a:r>
          </a:p>
          <a:p>
            <a:r>
              <a:rPr lang="en-US" dirty="0" smtClean="0"/>
              <a:t>Yuri Gagarin</a:t>
            </a:r>
            <a:r>
              <a:rPr lang="en-US" baseline="0" dirty="0" smtClean="0"/>
              <a:t> – Russian cosmonaut</a:t>
            </a:r>
          </a:p>
          <a:p>
            <a:r>
              <a:rPr lang="en-US" baseline="0" dirty="0" smtClean="0"/>
              <a:t>King of </a:t>
            </a:r>
            <a:r>
              <a:rPr lang="en-US" baseline="0" dirty="0" err="1" smtClean="0"/>
              <a:t>Morrocco</a:t>
            </a:r>
            <a:r>
              <a:rPr lang="en-US" baseline="0" dirty="0" smtClean="0"/>
              <a:t> and the King of Thailand</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7</a:t>
            </a:fld>
            <a:endParaRPr lang="en-US"/>
          </a:p>
        </p:txBody>
      </p:sp>
    </p:spTree>
    <p:extLst>
      <p:ext uri="{BB962C8B-B14F-4D97-AF65-F5344CB8AC3E}">
        <p14:creationId xmlns:p14="http://schemas.microsoft.com/office/powerpoint/2010/main" val="1444810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8</a:t>
            </a:fld>
            <a:endParaRPr lang="en-US"/>
          </a:p>
        </p:txBody>
      </p:sp>
    </p:spTree>
    <p:extLst>
      <p:ext uri="{BB962C8B-B14F-4D97-AF65-F5344CB8AC3E}">
        <p14:creationId xmlns:p14="http://schemas.microsoft.com/office/powerpoint/2010/main" val="3997410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There are various theories as to how the term ‘Ham’ came about.  But no-one is really sure of the true origins of the term.</a:t>
            </a:r>
          </a:p>
          <a:p>
            <a:r>
              <a:rPr lang="en-US" sz="1200" kern="1200" dirty="0" smtClean="0">
                <a:solidFill>
                  <a:schemeClr val="tx1"/>
                </a:solidFill>
                <a:latin typeface="+mn-lt"/>
                <a:ea typeface="+mn-ea"/>
                <a:cs typeface="+mn-cs"/>
              </a:rPr>
              <a:t>They include…..</a:t>
            </a:r>
          </a:p>
          <a:p>
            <a:r>
              <a:rPr lang="en-US" sz="1200" kern="1200" dirty="0" smtClean="0">
                <a:solidFill>
                  <a:schemeClr val="tx1"/>
                </a:solidFill>
                <a:latin typeface="+mn-lt"/>
                <a:ea typeface="+mn-ea"/>
                <a:cs typeface="+mn-cs"/>
              </a:rPr>
              <a:t>1.  In 1908 three operators from the USA created the acronym from their last names</a:t>
            </a:r>
          </a:p>
          <a:p>
            <a:r>
              <a:rPr lang="en-US" sz="1200" kern="1200" dirty="0" smtClean="0">
                <a:solidFill>
                  <a:schemeClr val="tx1"/>
                </a:solidFill>
                <a:latin typeface="+mn-lt"/>
                <a:ea typeface="+mn-ea"/>
                <a:cs typeface="+mn-cs"/>
              </a:rPr>
              <a:t>2. It is sometimes claimed that HAM came from the first letter from the last names of three radio pioneers: Heinrich Rudolf Hertz, Edwin Armstrong, and </a:t>
            </a:r>
            <a:r>
              <a:rPr lang="en-US" sz="1200" kern="1200" dirty="0" err="1" smtClean="0">
                <a:solidFill>
                  <a:schemeClr val="tx1"/>
                </a:solidFill>
                <a:latin typeface="+mn-lt"/>
                <a:ea typeface="+mn-ea"/>
                <a:cs typeface="+mn-cs"/>
              </a:rPr>
              <a:t>Guglielmo</a:t>
            </a:r>
            <a:r>
              <a:rPr lang="en-US" sz="1200" kern="1200" dirty="0" smtClean="0">
                <a:solidFill>
                  <a:schemeClr val="tx1"/>
                </a:solidFill>
                <a:latin typeface="+mn-lt"/>
                <a:ea typeface="+mn-ea"/>
                <a:cs typeface="+mn-cs"/>
              </a:rPr>
              <a:t> Marconi.  However this cannot be the source of</a:t>
            </a:r>
            <a:r>
              <a:rPr lang="en-US" sz="1200" kern="1200" baseline="0" dirty="0" smtClean="0">
                <a:solidFill>
                  <a:schemeClr val="tx1"/>
                </a:solidFill>
                <a:latin typeface="+mn-lt"/>
                <a:ea typeface="+mn-ea"/>
                <a:cs typeface="+mn-cs"/>
              </a:rPr>
              <a:t> the term as Armstrong was un unknown college student when the term first appeared at the turn of the 1900’s.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3. The term "ham operator" was commonly applied by 19th century landline telegraphers to an operator with poor skills.  ‘Ham’ was also in more general use as a slang word, meaning ‘</a:t>
            </a:r>
            <a:r>
              <a:rPr lang="en-US" sz="1200" kern="1200" dirty="0" err="1" smtClean="0">
                <a:solidFill>
                  <a:schemeClr val="tx1"/>
                </a:solidFill>
                <a:latin typeface="+mn-lt"/>
                <a:ea typeface="+mn-ea"/>
                <a:cs typeface="+mn-cs"/>
              </a:rPr>
              <a:t>incompetent’.In</a:t>
            </a:r>
            <a:r>
              <a:rPr lang="en-US" sz="1200" kern="1200" dirty="0" smtClean="0">
                <a:solidFill>
                  <a:schemeClr val="tx1"/>
                </a:solidFill>
                <a:latin typeface="+mn-lt"/>
                <a:ea typeface="+mn-ea"/>
                <a:cs typeface="+mn-cs"/>
              </a:rPr>
              <a:t> the very early days of amateur radio, two amateurs, working each other across town, could effectively jam all the other operations in the area.  Frustrated commercial operators would refer to the ham radio interference by calling them "hams." Amateurs, possibly unfamiliar with the real meaning of the term, picked it up and applied it to themselves. </a:t>
            </a:r>
            <a:endParaRPr lang="en-US" dirty="0"/>
          </a:p>
        </p:txBody>
      </p:sp>
      <p:sp>
        <p:nvSpPr>
          <p:cNvPr id="4" name="Slide Number Placeholder 3"/>
          <p:cNvSpPr>
            <a:spLocks noGrp="1"/>
          </p:cNvSpPr>
          <p:nvPr>
            <p:ph type="sldNum" sz="quarter" idx="10"/>
          </p:nvPr>
        </p:nvSpPr>
        <p:spPr/>
        <p:txBody>
          <a:bodyPr/>
          <a:lstStyle/>
          <a:p>
            <a:fld id="{1EC696B2-C094-F54B-9FEF-64FF89328271}" type="slidenum">
              <a:rPr lang="en-US" smtClean="0"/>
              <a:t>9</a:t>
            </a:fld>
            <a:endParaRPr lang="en-US"/>
          </a:p>
        </p:txBody>
      </p:sp>
    </p:spTree>
    <p:extLst>
      <p:ext uri="{BB962C8B-B14F-4D97-AF65-F5344CB8AC3E}">
        <p14:creationId xmlns:p14="http://schemas.microsoft.com/office/powerpoint/2010/main" val="862759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9B9BEF17-3551-274E-BDC5-60CA8C80EDB3}" type="datetimeFigureOut">
              <a:rPr lang="en-US" smtClean="0"/>
              <a:t>22/09/16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E3244-1A44-9546-BEFC-27068B9E41FA}" type="slidenum">
              <a:rPr lang="en-US" smtClean="0"/>
              <a:t>‹#›</a:t>
            </a:fld>
            <a:endParaRPr lang="en-US"/>
          </a:p>
        </p:txBody>
      </p:sp>
    </p:spTree>
    <p:extLst>
      <p:ext uri="{BB962C8B-B14F-4D97-AF65-F5344CB8AC3E}">
        <p14:creationId xmlns:p14="http://schemas.microsoft.com/office/powerpoint/2010/main" val="2493047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B9BEF17-3551-274E-BDC5-60CA8C80EDB3}" type="datetimeFigureOut">
              <a:rPr lang="en-US" smtClean="0"/>
              <a:t>22/09/16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E3244-1A44-9546-BEFC-27068B9E41FA}" type="slidenum">
              <a:rPr lang="en-US" smtClean="0"/>
              <a:t>‹#›</a:t>
            </a:fld>
            <a:endParaRPr lang="en-US"/>
          </a:p>
        </p:txBody>
      </p:sp>
    </p:spTree>
    <p:extLst>
      <p:ext uri="{BB962C8B-B14F-4D97-AF65-F5344CB8AC3E}">
        <p14:creationId xmlns:p14="http://schemas.microsoft.com/office/powerpoint/2010/main" val="267755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B9BEF17-3551-274E-BDC5-60CA8C80EDB3}" type="datetimeFigureOut">
              <a:rPr lang="en-US" smtClean="0"/>
              <a:t>22/09/16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E3244-1A44-9546-BEFC-27068B9E41FA}" type="slidenum">
              <a:rPr lang="en-US" smtClean="0"/>
              <a:t>‹#›</a:t>
            </a:fld>
            <a:endParaRPr lang="en-US"/>
          </a:p>
        </p:txBody>
      </p:sp>
    </p:spTree>
    <p:extLst>
      <p:ext uri="{BB962C8B-B14F-4D97-AF65-F5344CB8AC3E}">
        <p14:creationId xmlns:p14="http://schemas.microsoft.com/office/powerpoint/2010/main" val="3549245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B9BEF17-3551-274E-BDC5-60CA8C80EDB3}" type="datetimeFigureOut">
              <a:rPr lang="en-US" smtClean="0"/>
              <a:t>22/09/16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E3244-1A44-9546-BEFC-27068B9E41FA}" type="slidenum">
              <a:rPr lang="en-US" smtClean="0"/>
              <a:t>‹#›</a:t>
            </a:fld>
            <a:endParaRPr lang="en-US"/>
          </a:p>
        </p:txBody>
      </p:sp>
    </p:spTree>
    <p:extLst>
      <p:ext uri="{BB962C8B-B14F-4D97-AF65-F5344CB8AC3E}">
        <p14:creationId xmlns:p14="http://schemas.microsoft.com/office/powerpoint/2010/main" val="141600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9B9BEF17-3551-274E-BDC5-60CA8C80EDB3}" type="datetimeFigureOut">
              <a:rPr lang="en-US" smtClean="0"/>
              <a:t>22/09/16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E3244-1A44-9546-BEFC-27068B9E41FA}" type="slidenum">
              <a:rPr lang="en-US" smtClean="0"/>
              <a:t>‹#›</a:t>
            </a:fld>
            <a:endParaRPr lang="en-US"/>
          </a:p>
        </p:txBody>
      </p:sp>
    </p:spTree>
    <p:extLst>
      <p:ext uri="{BB962C8B-B14F-4D97-AF65-F5344CB8AC3E}">
        <p14:creationId xmlns:p14="http://schemas.microsoft.com/office/powerpoint/2010/main" val="215526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9B9BEF17-3551-274E-BDC5-60CA8C80EDB3}" type="datetimeFigureOut">
              <a:rPr lang="en-US" smtClean="0"/>
              <a:t>22/09/16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CE3244-1A44-9546-BEFC-27068B9E41FA}" type="slidenum">
              <a:rPr lang="en-US" smtClean="0"/>
              <a:t>‹#›</a:t>
            </a:fld>
            <a:endParaRPr lang="en-US"/>
          </a:p>
        </p:txBody>
      </p:sp>
    </p:spTree>
    <p:extLst>
      <p:ext uri="{BB962C8B-B14F-4D97-AF65-F5344CB8AC3E}">
        <p14:creationId xmlns:p14="http://schemas.microsoft.com/office/powerpoint/2010/main" val="3389981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9B9BEF17-3551-274E-BDC5-60CA8C80EDB3}" type="datetimeFigureOut">
              <a:rPr lang="en-US" smtClean="0"/>
              <a:t>22/09/16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CE3244-1A44-9546-BEFC-27068B9E41FA}" type="slidenum">
              <a:rPr lang="en-US" smtClean="0"/>
              <a:t>‹#›</a:t>
            </a:fld>
            <a:endParaRPr lang="en-US"/>
          </a:p>
        </p:txBody>
      </p:sp>
    </p:spTree>
    <p:extLst>
      <p:ext uri="{BB962C8B-B14F-4D97-AF65-F5344CB8AC3E}">
        <p14:creationId xmlns:p14="http://schemas.microsoft.com/office/powerpoint/2010/main" val="3189688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9B9BEF17-3551-274E-BDC5-60CA8C80EDB3}" type="datetimeFigureOut">
              <a:rPr lang="en-US" smtClean="0"/>
              <a:t>22/09/16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CE3244-1A44-9546-BEFC-27068B9E41FA}" type="slidenum">
              <a:rPr lang="en-US" smtClean="0"/>
              <a:t>‹#›</a:t>
            </a:fld>
            <a:endParaRPr lang="en-US"/>
          </a:p>
        </p:txBody>
      </p:sp>
    </p:spTree>
    <p:extLst>
      <p:ext uri="{BB962C8B-B14F-4D97-AF65-F5344CB8AC3E}">
        <p14:creationId xmlns:p14="http://schemas.microsoft.com/office/powerpoint/2010/main" val="2566064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BEF17-3551-274E-BDC5-60CA8C80EDB3}" type="datetimeFigureOut">
              <a:rPr lang="en-US" smtClean="0"/>
              <a:t>22/09/16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CE3244-1A44-9546-BEFC-27068B9E41FA}" type="slidenum">
              <a:rPr lang="en-US" smtClean="0"/>
              <a:t>‹#›</a:t>
            </a:fld>
            <a:endParaRPr lang="en-US"/>
          </a:p>
        </p:txBody>
      </p:sp>
    </p:spTree>
    <p:extLst>
      <p:ext uri="{BB962C8B-B14F-4D97-AF65-F5344CB8AC3E}">
        <p14:creationId xmlns:p14="http://schemas.microsoft.com/office/powerpoint/2010/main" val="3193214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B9BEF17-3551-274E-BDC5-60CA8C80EDB3}" type="datetimeFigureOut">
              <a:rPr lang="en-US" smtClean="0"/>
              <a:t>22/09/16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CE3244-1A44-9546-BEFC-27068B9E41FA}" type="slidenum">
              <a:rPr lang="en-US" smtClean="0"/>
              <a:t>‹#›</a:t>
            </a:fld>
            <a:endParaRPr lang="en-US"/>
          </a:p>
        </p:txBody>
      </p:sp>
    </p:spTree>
    <p:extLst>
      <p:ext uri="{BB962C8B-B14F-4D97-AF65-F5344CB8AC3E}">
        <p14:creationId xmlns:p14="http://schemas.microsoft.com/office/powerpoint/2010/main" val="2480318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B9BEF17-3551-274E-BDC5-60CA8C80EDB3}" type="datetimeFigureOut">
              <a:rPr lang="en-US" smtClean="0"/>
              <a:t>22/09/16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CE3244-1A44-9546-BEFC-27068B9E41FA}" type="slidenum">
              <a:rPr lang="en-US" smtClean="0"/>
              <a:t>‹#›</a:t>
            </a:fld>
            <a:endParaRPr lang="en-US"/>
          </a:p>
        </p:txBody>
      </p:sp>
    </p:spTree>
    <p:extLst>
      <p:ext uri="{BB962C8B-B14F-4D97-AF65-F5344CB8AC3E}">
        <p14:creationId xmlns:p14="http://schemas.microsoft.com/office/powerpoint/2010/main" val="40295563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BEF17-3551-274E-BDC5-60CA8C80EDB3}" type="datetimeFigureOut">
              <a:rPr lang="en-US" smtClean="0"/>
              <a:t>22/09/16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CE3244-1A44-9546-BEFC-27068B9E41FA}" type="slidenum">
              <a:rPr lang="en-US" smtClean="0"/>
              <a:t>‹#›</a:t>
            </a:fld>
            <a:endParaRPr lang="en-US"/>
          </a:p>
        </p:txBody>
      </p:sp>
    </p:spTree>
    <p:extLst>
      <p:ext uri="{BB962C8B-B14F-4D97-AF65-F5344CB8AC3E}">
        <p14:creationId xmlns:p14="http://schemas.microsoft.com/office/powerpoint/2010/main" val="217230047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7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7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7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7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7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7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8.jpeg"/></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3.jpeg"/><Relationship Id="rId5"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9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9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9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9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9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95.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16.png"/><Relationship Id="rId1" Type="http://schemas.microsoft.com/office/2007/relationships/media" Target="../media/media1.m4v"/><Relationship Id="rId2" Type="http://schemas.openxmlformats.org/officeDocument/2006/relationships/video" Target="../media/media1.m4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801" y="680782"/>
            <a:ext cx="7772400" cy="1470025"/>
          </a:xfrm>
        </p:spPr>
        <p:txBody>
          <a:bodyPr>
            <a:noAutofit/>
          </a:bodyPr>
          <a:lstStyle/>
          <a:p>
            <a:r>
              <a:rPr lang="en-US" sz="6000" dirty="0" smtClean="0">
                <a:solidFill>
                  <a:srgbClr val="FF0000"/>
                </a:solidFill>
                <a:effectLst>
                  <a:glow rad="228600">
                    <a:schemeClr val="accent3">
                      <a:satMod val="175000"/>
                      <a:alpha val="40000"/>
                    </a:schemeClr>
                  </a:glow>
                </a:effectLst>
                <a:latin typeface="CAMPBELL"/>
                <a:cs typeface="CAMPBELL"/>
              </a:rPr>
              <a:t>Amateur radio </a:t>
            </a:r>
            <a:br>
              <a:rPr lang="en-US" sz="6000" dirty="0" smtClean="0">
                <a:solidFill>
                  <a:srgbClr val="FF0000"/>
                </a:solidFill>
                <a:effectLst>
                  <a:glow rad="228600">
                    <a:schemeClr val="accent3">
                      <a:satMod val="175000"/>
                      <a:alpha val="40000"/>
                    </a:schemeClr>
                  </a:glow>
                </a:effectLst>
                <a:latin typeface="CAMPBELL"/>
                <a:cs typeface="CAMPBELL"/>
              </a:rPr>
            </a:br>
            <a:endParaRPr lang="en-US" sz="6000" dirty="0">
              <a:solidFill>
                <a:srgbClr val="FF0000"/>
              </a:solidFill>
              <a:effectLst>
                <a:glow rad="228600">
                  <a:schemeClr val="accent3">
                    <a:satMod val="175000"/>
                    <a:alpha val="40000"/>
                  </a:schemeClr>
                </a:glow>
              </a:effectLst>
              <a:latin typeface="CAMPBELL"/>
              <a:cs typeface="CAMPBELL"/>
            </a:endParaRPr>
          </a:p>
        </p:txBody>
      </p:sp>
      <p:sp>
        <p:nvSpPr>
          <p:cNvPr id="3" name="Subtitle 2"/>
          <p:cNvSpPr>
            <a:spLocks noGrp="1"/>
          </p:cNvSpPr>
          <p:nvPr>
            <p:ph type="subTitle" idx="1"/>
          </p:nvPr>
        </p:nvSpPr>
        <p:spPr>
          <a:xfrm>
            <a:off x="869321" y="2234495"/>
            <a:ext cx="7314521" cy="4224487"/>
          </a:xfrm>
        </p:spPr>
        <p:txBody>
          <a:bodyPr/>
          <a:lstStyle/>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5901" y="1934626"/>
            <a:ext cx="5412006" cy="4059005"/>
          </a:xfrm>
          <a:prstGeom prst="rect">
            <a:avLst/>
          </a:prstGeom>
        </p:spPr>
      </p:pic>
    </p:spTree>
    <p:extLst>
      <p:ext uri="{BB962C8B-B14F-4D97-AF65-F5344CB8AC3E}">
        <p14:creationId xmlns:p14="http://schemas.microsoft.com/office/powerpoint/2010/main" val="7273780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FF0000"/>
                </a:solidFill>
                <a:latin typeface="Goudy Old Style"/>
                <a:cs typeface="Goudy Old Style"/>
              </a:rPr>
              <a:t>History of amateur radio</a:t>
            </a:r>
            <a:endParaRPr lang="en-US" b="1" u="sng" dirty="0">
              <a:solidFill>
                <a:srgbClr val="FF0000"/>
              </a:solidFill>
              <a:latin typeface="Goudy Old Style"/>
              <a:cs typeface="Goudy Old Style"/>
            </a:endParaRPr>
          </a:p>
        </p:txBody>
      </p:sp>
      <p:sp>
        <p:nvSpPr>
          <p:cNvPr id="3" name="Content Placeholder 2"/>
          <p:cNvSpPr>
            <a:spLocks noGrp="1"/>
          </p:cNvSpPr>
          <p:nvPr>
            <p:ph idx="1"/>
          </p:nvPr>
        </p:nvSpPr>
        <p:spPr>
          <a:xfrm>
            <a:off x="457200" y="1600200"/>
            <a:ext cx="5230092" cy="4525963"/>
          </a:xfrm>
        </p:spPr>
        <p:txBody>
          <a:bodyPr>
            <a:normAutofit fontScale="92500" lnSpcReduction="20000"/>
          </a:bodyPr>
          <a:lstStyle/>
          <a:p>
            <a:r>
              <a:rPr lang="en-US" dirty="0" smtClean="0">
                <a:solidFill>
                  <a:srgbClr val="3366FF"/>
                </a:solidFill>
              </a:rPr>
              <a:t>1886…..Heinrich Hertz proved the existence of radio waves</a:t>
            </a:r>
          </a:p>
          <a:p>
            <a:r>
              <a:rPr lang="en-US" dirty="0" smtClean="0">
                <a:solidFill>
                  <a:srgbClr val="3366FF"/>
                </a:solidFill>
              </a:rPr>
              <a:t>1899….</a:t>
            </a:r>
            <a:r>
              <a:rPr lang="en-US" dirty="0">
                <a:solidFill>
                  <a:srgbClr val="3366FF"/>
                </a:solidFill>
              </a:rPr>
              <a:t>. </a:t>
            </a:r>
            <a:r>
              <a:rPr lang="en-US" dirty="0" err="1" smtClean="0">
                <a:solidFill>
                  <a:srgbClr val="3366FF"/>
                </a:solidFill>
              </a:rPr>
              <a:t>Guglielmo</a:t>
            </a:r>
            <a:r>
              <a:rPr lang="en-US" dirty="0" smtClean="0">
                <a:solidFill>
                  <a:srgbClr val="3366FF"/>
                </a:solidFill>
              </a:rPr>
              <a:t> Marconi sends a wireless message across the English Channel.</a:t>
            </a:r>
          </a:p>
          <a:p>
            <a:r>
              <a:rPr lang="en-US" dirty="0" smtClean="0">
                <a:solidFill>
                  <a:srgbClr val="3366FF"/>
                </a:solidFill>
              </a:rPr>
              <a:t>1901….. Marconi communicated across the Atlantic</a:t>
            </a:r>
          </a:p>
          <a:p>
            <a:r>
              <a:rPr lang="en-US" dirty="0" smtClean="0">
                <a:solidFill>
                  <a:srgbClr val="3366FF"/>
                </a:solidFill>
              </a:rPr>
              <a:t>1910…..first ? radio society formed - Wireless Institute of Australia (WIA) </a:t>
            </a:r>
            <a:endParaRPr lang="en-US" dirty="0">
              <a:solidFill>
                <a:srgbClr val="3366FF"/>
              </a:solidFill>
            </a:endParaRPr>
          </a:p>
        </p:txBody>
      </p:sp>
      <p:pic>
        <p:nvPicPr>
          <p:cNvPr id="6" name="Picture 5" descr="titanic.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6254" y="1905057"/>
            <a:ext cx="2805837" cy="2062290"/>
          </a:xfrm>
          <a:prstGeom prst="rect">
            <a:avLst/>
          </a:prstGeom>
        </p:spPr>
      </p:pic>
      <p:pic>
        <p:nvPicPr>
          <p:cNvPr id="7" name="Picture 6" descr="wia_100_year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18260" y="4887087"/>
            <a:ext cx="2965237" cy="1239076"/>
          </a:xfrm>
          <a:prstGeom prst="rect">
            <a:avLst/>
          </a:prstGeom>
        </p:spPr>
      </p:pic>
    </p:spTree>
    <p:extLst>
      <p:ext uri="{BB962C8B-B14F-4D97-AF65-F5344CB8AC3E}">
        <p14:creationId xmlns:p14="http://schemas.microsoft.com/office/powerpoint/2010/main" val="13271426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FF0000"/>
                </a:solidFill>
                <a:latin typeface="Goudy Old Style"/>
                <a:cs typeface="Goudy Old Style"/>
              </a:rPr>
              <a:t>History of amateur radio</a:t>
            </a:r>
            <a:endParaRPr lang="en-US" b="1" u="sng" dirty="0">
              <a:latin typeface="Goudy Old Style"/>
              <a:cs typeface="Goudy Old Style"/>
            </a:endParaRPr>
          </a:p>
        </p:txBody>
      </p:sp>
      <p:sp>
        <p:nvSpPr>
          <p:cNvPr id="3" name="Content Placeholder 2"/>
          <p:cNvSpPr>
            <a:spLocks noGrp="1"/>
          </p:cNvSpPr>
          <p:nvPr>
            <p:ph idx="1"/>
          </p:nvPr>
        </p:nvSpPr>
        <p:spPr>
          <a:xfrm>
            <a:off x="457200" y="1600200"/>
            <a:ext cx="5238080" cy="4525963"/>
          </a:xfrm>
        </p:spPr>
        <p:txBody>
          <a:bodyPr>
            <a:normAutofit fontScale="77500" lnSpcReduction="20000"/>
          </a:bodyPr>
          <a:lstStyle/>
          <a:p>
            <a:r>
              <a:rPr lang="en-US" dirty="0" smtClean="0">
                <a:solidFill>
                  <a:srgbClr val="3366FF"/>
                </a:solidFill>
              </a:rPr>
              <a:t>1911…..27 experimental </a:t>
            </a:r>
            <a:r>
              <a:rPr lang="en-US" dirty="0" err="1" smtClean="0">
                <a:solidFill>
                  <a:srgbClr val="3366FF"/>
                </a:solidFill>
              </a:rPr>
              <a:t>licences</a:t>
            </a:r>
            <a:r>
              <a:rPr lang="en-US" dirty="0" smtClean="0">
                <a:solidFill>
                  <a:srgbClr val="3366FF"/>
                </a:solidFill>
              </a:rPr>
              <a:t> in Australia </a:t>
            </a:r>
          </a:p>
          <a:p>
            <a:r>
              <a:rPr lang="en-US" dirty="0" smtClean="0">
                <a:solidFill>
                  <a:srgbClr val="3366FF"/>
                </a:solidFill>
              </a:rPr>
              <a:t>1912…..Titanic</a:t>
            </a:r>
          </a:p>
          <a:p>
            <a:r>
              <a:rPr lang="en-US" dirty="0" smtClean="0">
                <a:solidFill>
                  <a:srgbClr val="3366FF"/>
                </a:solidFill>
              </a:rPr>
              <a:t>1917…..World War One</a:t>
            </a:r>
          </a:p>
          <a:p>
            <a:r>
              <a:rPr lang="en-US" dirty="0" smtClean="0">
                <a:solidFill>
                  <a:srgbClr val="3366FF"/>
                </a:solidFill>
              </a:rPr>
              <a:t>1919…..Amateur service restarted</a:t>
            </a:r>
          </a:p>
          <a:p>
            <a:r>
              <a:rPr lang="en-US" dirty="0" smtClean="0">
                <a:solidFill>
                  <a:srgbClr val="3366FF"/>
                </a:solidFill>
              </a:rPr>
              <a:t>1920…..Numerical prefixes for each State of Australia</a:t>
            </a:r>
          </a:p>
          <a:p>
            <a:r>
              <a:rPr lang="en-US" dirty="0" smtClean="0">
                <a:solidFill>
                  <a:srgbClr val="3366FF"/>
                </a:solidFill>
              </a:rPr>
              <a:t>1923…..1</a:t>
            </a:r>
            <a:r>
              <a:rPr lang="en-US" baseline="30000" dirty="0" smtClean="0">
                <a:solidFill>
                  <a:srgbClr val="3366FF"/>
                </a:solidFill>
              </a:rPr>
              <a:t>st</a:t>
            </a:r>
            <a:r>
              <a:rPr lang="en-US" dirty="0" smtClean="0">
                <a:solidFill>
                  <a:srgbClr val="3366FF"/>
                </a:solidFill>
              </a:rPr>
              <a:t> contact between UK &amp; USA.</a:t>
            </a:r>
          </a:p>
          <a:p>
            <a:r>
              <a:rPr lang="en-US" dirty="0" smtClean="0">
                <a:solidFill>
                  <a:srgbClr val="3366FF"/>
                </a:solidFill>
              </a:rPr>
              <a:t>1938…..amateur radio ceases in Australia – WW2</a:t>
            </a:r>
            <a:endParaRPr lang="en-US" dirty="0">
              <a:solidFill>
                <a:srgbClr val="3366FF"/>
              </a:solidFill>
            </a:endParaRPr>
          </a:p>
        </p:txBody>
      </p:sp>
      <p:pic>
        <p:nvPicPr>
          <p:cNvPr id="5" name="Picture 4" descr="426px-Bundesarchiv_Bild_102-10989,_Sanitäter_auf_Skiern_mit_Sendestatio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1868" y="2286168"/>
            <a:ext cx="2167613" cy="3047887"/>
          </a:xfrm>
          <a:prstGeom prst="rect">
            <a:avLst/>
          </a:prstGeom>
        </p:spPr>
      </p:pic>
    </p:spTree>
    <p:extLst>
      <p:ext uri="{BB962C8B-B14F-4D97-AF65-F5344CB8AC3E}">
        <p14:creationId xmlns:p14="http://schemas.microsoft.com/office/powerpoint/2010/main" val="285090092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FF0000"/>
                </a:solidFill>
                <a:latin typeface="Goudy Old Style"/>
                <a:cs typeface="Goudy Old Style"/>
              </a:rPr>
              <a:t>History of amateur radio</a:t>
            </a:r>
            <a:endParaRPr lang="en-US" b="1" u="sng" dirty="0">
              <a:latin typeface="Goudy Old Style"/>
              <a:cs typeface="Goudy Old Style"/>
            </a:endParaRPr>
          </a:p>
        </p:txBody>
      </p:sp>
      <p:sp>
        <p:nvSpPr>
          <p:cNvPr id="3" name="Content Placeholder 2"/>
          <p:cNvSpPr>
            <a:spLocks noGrp="1"/>
          </p:cNvSpPr>
          <p:nvPr>
            <p:ph idx="1"/>
          </p:nvPr>
        </p:nvSpPr>
        <p:spPr>
          <a:xfrm>
            <a:off x="457200" y="1600200"/>
            <a:ext cx="4782777" cy="4525963"/>
          </a:xfrm>
        </p:spPr>
        <p:txBody>
          <a:bodyPr>
            <a:normAutofit fontScale="77500" lnSpcReduction="20000"/>
          </a:bodyPr>
          <a:lstStyle/>
          <a:p>
            <a:r>
              <a:rPr lang="en-US" dirty="0" smtClean="0">
                <a:solidFill>
                  <a:srgbClr val="3366FF"/>
                </a:solidFill>
              </a:rPr>
              <a:t>1945…..amateur activity resumes.</a:t>
            </a:r>
          </a:p>
          <a:p>
            <a:r>
              <a:rPr lang="en-US" dirty="0">
                <a:solidFill>
                  <a:srgbClr val="3366FF"/>
                </a:solidFill>
              </a:rPr>
              <a:t>1947 - VK5KL (South Australia) has a 2-way contact with W7ACS/KH6 in Hawaii, a distance of about 9000km</a:t>
            </a:r>
            <a:r>
              <a:rPr lang="en-US" dirty="0" smtClean="0">
                <a:solidFill>
                  <a:srgbClr val="3366FF"/>
                </a:solidFill>
              </a:rPr>
              <a:t>.</a:t>
            </a:r>
          </a:p>
          <a:p>
            <a:r>
              <a:rPr lang="en-US" dirty="0" smtClean="0">
                <a:solidFill>
                  <a:srgbClr val="3366FF"/>
                </a:solidFill>
              </a:rPr>
              <a:t>1975 – Novice </a:t>
            </a:r>
            <a:r>
              <a:rPr lang="en-US" dirty="0" err="1" smtClean="0">
                <a:solidFill>
                  <a:srgbClr val="3366FF"/>
                </a:solidFill>
              </a:rPr>
              <a:t>licence</a:t>
            </a:r>
            <a:r>
              <a:rPr lang="en-US" dirty="0" smtClean="0">
                <a:solidFill>
                  <a:srgbClr val="3366FF"/>
                </a:solidFill>
              </a:rPr>
              <a:t> introduced</a:t>
            </a:r>
          </a:p>
          <a:p>
            <a:r>
              <a:rPr lang="en-US" dirty="0" smtClean="0">
                <a:solidFill>
                  <a:srgbClr val="3366FF"/>
                </a:solidFill>
              </a:rPr>
              <a:t>2004…..Morse code removed</a:t>
            </a:r>
          </a:p>
          <a:p>
            <a:r>
              <a:rPr lang="en-US" dirty="0" smtClean="0">
                <a:solidFill>
                  <a:srgbClr val="3366FF"/>
                </a:solidFill>
              </a:rPr>
              <a:t>2005…..Advances &amp; Standard </a:t>
            </a:r>
            <a:r>
              <a:rPr lang="en-US" dirty="0" err="1" smtClean="0">
                <a:solidFill>
                  <a:srgbClr val="3366FF"/>
                </a:solidFill>
              </a:rPr>
              <a:t>licence</a:t>
            </a:r>
            <a:endParaRPr lang="en-US" dirty="0" smtClean="0">
              <a:solidFill>
                <a:srgbClr val="3366FF"/>
              </a:solidFill>
            </a:endParaRPr>
          </a:p>
          <a:p>
            <a:r>
              <a:rPr lang="en-US" dirty="0" smtClean="0">
                <a:solidFill>
                  <a:srgbClr val="3366FF"/>
                </a:solidFill>
              </a:rPr>
              <a:t>2006…..Foundation </a:t>
            </a:r>
            <a:r>
              <a:rPr lang="en-US" dirty="0" err="1" smtClean="0">
                <a:solidFill>
                  <a:srgbClr val="3366FF"/>
                </a:solidFill>
              </a:rPr>
              <a:t>licence</a:t>
            </a:r>
            <a:endParaRPr lang="en-US" dirty="0" smtClean="0">
              <a:solidFill>
                <a:srgbClr val="3366FF"/>
              </a:solidFill>
            </a:endParaRPr>
          </a:p>
          <a:p>
            <a:r>
              <a:rPr lang="en-US" dirty="0" smtClean="0">
                <a:solidFill>
                  <a:srgbClr val="3366FF"/>
                </a:solidFill>
              </a:rPr>
              <a:t>2013…..North Korea</a:t>
            </a:r>
            <a:endParaRPr lang="en-US" dirty="0">
              <a:solidFill>
                <a:srgbClr val="3366FF"/>
              </a:solidFill>
            </a:endParaRPr>
          </a:p>
        </p:txBody>
      </p:sp>
      <p:pic>
        <p:nvPicPr>
          <p:cNvPr id="5" name="Picture 4" descr="FT100  AD 12-6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0312" y="2036908"/>
            <a:ext cx="2827663" cy="3604989"/>
          </a:xfrm>
          <a:prstGeom prst="rect">
            <a:avLst/>
          </a:prstGeom>
        </p:spPr>
      </p:pic>
    </p:spTree>
    <p:extLst>
      <p:ext uri="{BB962C8B-B14F-4D97-AF65-F5344CB8AC3E}">
        <p14:creationId xmlns:p14="http://schemas.microsoft.com/office/powerpoint/2010/main" val="28763509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314923"/>
            <a:ext cx="7772400" cy="906268"/>
          </a:xfrm>
        </p:spPr>
        <p:txBody>
          <a:bodyPr/>
          <a:lstStyle/>
          <a:p>
            <a:r>
              <a:rPr lang="en-US" b="1" u="sng" dirty="0" smtClean="0">
                <a:solidFill>
                  <a:srgbClr val="FF0000"/>
                </a:solidFill>
                <a:latin typeface="Goudy Old Style"/>
                <a:cs typeface="Goudy Old Style"/>
              </a:rPr>
              <a:t>Fr. </a:t>
            </a:r>
            <a:r>
              <a:rPr lang="en-US" b="1" u="sng" dirty="0" err="1" smtClean="0">
                <a:solidFill>
                  <a:srgbClr val="FF0000"/>
                </a:solidFill>
                <a:latin typeface="Goudy Old Style"/>
                <a:cs typeface="Goudy Old Style"/>
              </a:rPr>
              <a:t>Maximillian</a:t>
            </a:r>
            <a:r>
              <a:rPr lang="en-US" b="1" u="sng" dirty="0" smtClean="0">
                <a:solidFill>
                  <a:srgbClr val="FF0000"/>
                </a:solidFill>
                <a:latin typeface="Goudy Old Style"/>
                <a:cs typeface="Goudy Old Style"/>
              </a:rPr>
              <a:t> Kolbe</a:t>
            </a:r>
            <a:endParaRPr lang="en-US" b="1" u="sng" dirty="0">
              <a:solidFill>
                <a:srgbClr val="FF0000"/>
              </a:solidFill>
              <a:latin typeface="Goudy Old Style"/>
              <a:cs typeface="Goudy Old Style"/>
            </a:endParaRPr>
          </a:p>
        </p:txBody>
      </p:sp>
      <p:sp>
        <p:nvSpPr>
          <p:cNvPr id="6" name="Subtitle 5"/>
          <p:cNvSpPr>
            <a:spLocks noGrp="1"/>
          </p:cNvSpPr>
          <p:nvPr>
            <p:ph type="subTitle" idx="1"/>
          </p:nvPr>
        </p:nvSpPr>
        <p:spPr/>
        <p:txBody>
          <a:bodyPr/>
          <a:lstStyle/>
          <a:p>
            <a:endParaRPr lang="en-US" dirty="0"/>
          </a:p>
        </p:txBody>
      </p:sp>
      <p:pic>
        <p:nvPicPr>
          <p:cNvPr id="7" name="Picture 6" descr="imag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3043" y="1369088"/>
            <a:ext cx="3436876" cy="5278738"/>
          </a:xfrm>
          <a:prstGeom prst="rect">
            <a:avLst/>
          </a:prstGeom>
        </p:spPr>
      </p:pic>
    </p:spTree>
    <p:extLst>
      <p:ext uri="{BB962C8B-B14F-4D97-AF65-F5344CB8AC3E}">
        <p14:creationId xmlns:p14="http://schemas.microsoft.com/office/powerpoint/2010/main" val="21993727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786"/>
            <a:ext cx="8229600" cy="1143000"/>
          </a:xfrm>
        </p:spPr>
        <p:txBody>
          <a:bodyPr/>
          <a:lstStyle/>
          <a:p>
            <a:r>
              <a:rPr lang="en-US" b="1" u="sng" dirty="0" smtClean="0">
                <a:solidFill>
                  <a:srgbClr val="FF0000"/>
                </a:solidFill>
                <a:latin typeface="Goudy Old Style"/>
                <a:cs typeface="Goudy Old Style"/>
              </a:rPr>
              <a:t>Getting a </a:t>
            </a:r>
            <a:r>
              <a:rPr lang="en-US" b="1" u="sng" dirty="0" err="1" smtClean="0">
                <a:solidFill>
                  <a:srgbClr val="FF0000"/>
                </a:solidFill>
                <a:latin typeface="Goudy Old Style"/>
                <a:cs typeface="Goudy Old Style"/>
              </a:rPr>
              <a:t>licence</a:t>
            </a:r>
            <a:r>
              <a:rPr lang="en-US" b="1" u="sng" dirty="0" smtClean="0">
                <a:solidFill>
                  <a:srgbClr val="FF0000"/>
                </a:solidFill>
                <a:latin typeface="Goudy Old Style"/>
                <a:cs typeface="Goudy Old Style"/>
              </a:rPr>
              <a:t> in Australia</a:t>
            </a:r>
            <a:endParaRPr lang="en-US" b="1" u="sng" dirty="0">
              <a:solidFill>
                <a:srgbClr val="FF0000"/>
              </a:solidFill>
              <a:latin typeface="Goudy Old Style"/>
              <a:cs typeface="Goudy Old Style"/>
            </a:endParaRPr>
          </a:p>
        </p:txBody>
      </p:sp>
      <p:sp>
        <p:nvSpPr>
          <p:cNvPr id="3" name="Content Placeholder 2"/>
          <p:cNvSpPr>
            <a:spLocks noGrp="1"/>
          </p:cNvSpPr>
          <p:nvPr>
            <p:ph idx="1"/>
          </p:nvPr>
        </p:nvSpPr>
        <p:spPr>
          <a:xfrm>
            <a:off x="457200" y="1296688"/>
            <a:ext cx="5014423" cy="5395286"/>
          </a:xfrm>
        </p:spPr>
        <p:txBody>
          <a:bodyPr>
            <a:noAutofit/>
          </a:bodyPr>
          <a:lstStyle/>
          <a:p>
            <a:r>
              <a:rPr lang="en-US" sz="2800" dirty="0" smtClean="0">
                <a:solidFill>
                  <a:srgbClr val="3366FF"/>
                </a:solidFill>
              </a:rPr>
              <a:t>Restructured in 2006.</a:t>
            </a:r>
          </a:p>
          <a:p>
            <a:r>
              <a:rPr lang="en-US" sz="2800" dirty="0" smtClean="0">
                <a:solidFill>
                  <a:srgbClr val="3366FF"/>
                </a:solidFill>
              </a:rPr>
              <a:t>Three levels</a:t>
            </a:r>
          </a:p>
          <a:p>
            <a:pPr lvl="1"/>
            <a:r>
              <a:rPr lang="en-US" dirty="0" smtClean="0">
                <a:solidFill>
                  <a:srgbClr val="3366FF"/>
                </a:solidFill>
              </a:rPr>
              <a:t>Foundation.</a:t>
            </a:r>
          </a:p>
          <a:p>
            <a:pPr lvl="2"/>
            <a:r>
              <a:rPr lang="en-US" sz="2800" dirty="0" smtClean="0">
                <a:solidFill>
                  <a:srgbClr val="3366FF"/>
                </a:solidFill>
              </a:rPr>
              <a:t>2 day course</a:t>
            </a:r>
          </a:p>
          <a:p>
            <a:pPr lvl="2"/>
            <a:r>
              <a:rPr lang="en-US" sz="2800" dirty="0" smtClean="0">
                <a:solidFill>
                  <a:srgbClr val="3366FF"/>
                </a:solidFill>
              </a:rPr>
              <a:t>Basic electronics</a:t>
            </a:r>
          </a:p>
          <a:p>
            <a:pPr lvl="2"/>
            <a:r>
              <a:rPr lang="en-US" sz="2800" dirty="0" smtClean="0">
                <a:solidFill>
                  <a:srgbClr val="3366FF"/>
                </a:solidFill>
              </a:rPr>
              <a:t>Practical</a:t>
            </a:r>
          </a:p>
          <a:p>
            <a:pPr lvl="1"/>
            <a:r>
              <a:rPr lang="en-US" dirty="0" smtClean="0">
                <a:solidFill>
                  <a:srgbClr val="3366FF"/>
                </a:solidFill>
              </a:rPr>
              <a:t>Standard.</a:t>
            </a:r>
          </a:p>
          <a:p>
            <a:pPr lvl="1"/>
            <a:r>
              <a:rPr lang="en-US" dirty="0" smtClean="0">
                <a:solidFill>
                  <a:srgbClr val="3366FF"/>
                </a:solidFill>
              </a:rPr>
              <a:t>Advanced.</a:t>
            </a:r>
          </a:p>
          <a:p>
            <a:r>
              <a:rPr lang="en-US" sz="2800" dirty="0" smtClean="0">
                <a:solidFill>
                  <a:srgbClr val="3366FF"/>
                </a:solidFill>
              </a:rPr>
              <a:t>Morse Code </a:t>
            </a:r>
          </a:p>
          <a:p>
            <a:pPr lvl="1"/>
            <a:r>
              <a:rPr lang="en-US" dirty="0" smtClean="0">
                <a:solidFill>
                  <a:srgbClr val="3366FF"/>
                </a:solidFill>
              </a:rPr>
              <a:t>no longer compulsory</a:t>
            </a:r>
            <a:endParaRPr lang="en-US" dirty="0">
              <a:solidFill>
                <a:srgbClr val="3366FF"/>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5465" y="4504774"/>
            <a:ext cx="2127625" cy="2187199"/>
          </a:xfrm>
          <a:prstGeom prst="rect">
            <a:avLst/>
          </a:prstGeom>
        </p:spPr>
      </p:pic>
      <p:pic>
        <p:nvPicPr>
          <p:cNvPr id="6" name="Picture 5" descr="foundation_manual_new.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6306" y="1392157"/>
            <a:ext cx="2076784" cy="2941651"/>
          </a:xfrm>
          <a:prstGeom prst="rect">
            <a:avLst/>
          </a:prstGeom>
        </p:spPr>
      </p:pic>
    </p:spTree>
    <p:extLst>
      <p:ext uri="{BB962C8B-B14F-4D97-AF65-F5344CB8AC3E}">
        <p14:creationId xmlns:p14="http://schemas.microsoft.com/office/powerpoint/2010/main" val="357719373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FF0000"/>
                </a:solidFill>
                <a:latin typeface="Goudy Old Style"/>
                <a:cs typeface="Goudy Old Style"/>
              </a:rPr>
              <a:t>What can you do ?</a:t>
            </a:r>
            <a:endParaRPr lang="en-US" b="1" u="sng" dirty="0">
              <a:solidFill>
                <a:srgbClr val="FF0000"/>
              </a:solidFill>
              <a:latin typeface="Goudy Old Style"/>
              <a:cs typeface="Goudy Old Style"/>
            </a:endParaRPr>
          </a:p>
        </p:txBody>
      </p:sp>
      <p:sp>
        <p:nvSpPr>
          <p:cNvPr id="3" name="Content Placeholder 2"/>
          <p:cNvSpPr>
            <a:spLocks noGrp="1"/>
          </p:cNvSpPr>
          <p:nvPr>
            <p:ph idx="1"/>
          </p:nvPr>
        </p:nvSpPr>
        <p:spPr>
          <a:xfrm>
            <a:off x="457200" y="1600200"/>
            <a:ext cx="5134239" cy="4525963"/>
          </a:xfrm>
        </p:spPr>
        <p:txBody>
          <a:bodyPr>
            <a:normAutofit fontScale="85000" lnSpcReduction="10000"/>
          </a:bodyPr>
          <a:lstStyle/>
          <a:p>
            <a:r>
              <a:rPr lang="en-US" dirty="0" smtClean="0">
                <a:solidFill>
                  <a:srgbClr val="3366FF"/>
                </a:solidFill>
              </a:rPr>
              <a:t>Work DX (overseas)</a:t>
            </a:r>
          </a:p>
          <a:p>
            <a:r>
              <a:rPr lang="en-US" dirty="0" smtClean="0">
                <a:solidFill>
                  <a:srgbClr val="3366FF"/>
                </a:solidFill>
              </a:rPr>
              <a:t>Amateur radio satellites</a:t>
            </a:r>
          </a:p>
          <a:p>
            <a:r>
              <a:rPr lang="en-US" dirty="0" smtClean="0">
                <a:solidFill>
                  <a:srgbClr val="3366FF"/>
                </a:solidFill>
              </a:rPr>
              <a:t>Contests</a:t>
            </a:r>
          </a:p>
          <a:p>
            <a:r>
              <a:rPr lang="en-US" dirty="0" smtClean="0">
                <a:solidFill>
                  <a:srgbClr val="3366FF"/>
                </a:solidFill>
              </a:rPr>
              <a:t>Slow Scan Television (image mode)</a:t>
            </a:r>
          </a:p>
          <a:p>
            <a:r>
              <a:rPr lang="en-US" dirty="0" smtClean="0">
                <a:solidFill>
                  <a:srgbClr val="3366FF"/>
                </a:solidFill>
              </a:rPr>
              <a:t>Fox hunting</a:t>
            </a:r>
          </a:p>
          <a:p>
            <a:r>
              <a:rPr lang="en-US" dirty="0" smtClean="0">
                <a:solidFill>
                  <a:srgbClr val="3366FF"/>
                </a:solidFill>
              </a:rPr>
              <a:t>Remote Island Operations (IOTA)</a:t>
            </a:r>
          </a:p>
          <a:p>
            <a:r>
              <a:rPr lang="en-US" dirty="0" smtClean="0">
                <a:solidFill>
                  <a:srgbClr val="3366FF"/>
                </a:solidFill>
              </a:rPr>
              <a:t>Digital modes</a:t>
            </a:r>
          </a:p>
          <a:p>
            <a:r>
              <a:rPr lang="en-US" dirty="0" smtClean="0">
                <a:solidFill>
                  <a:srgbClr val="3366FF"/>
                </a:solidFill>
              </a:rPr>
              <a:t>Summits on the Air (SOTA)</a:t>
            </a:r>
          </a:p>
          <a:p>
            <a:r>
              <a:rPr lang="en-US" dirty="0" smtClean="0">
                <a:solidFill>
                  <a:srgbClr val="3366FF"/>
                </a:solidFill>
              </a:rPr>
              <a:t>Portable operation</a:t>
            </a:r>
          </a:p>
          <a:p>
            <a:endParaRPr lang="en-US" dirty="0" smtClean="0">
              <a:solidFill>
                <a:srgbClr val="3366FF"/>
              </a:solidFill>
            </a:endParaRPr>
          </a:p>
          <a:p>
            <a:endParaRPr lang="en-US" dirty="0">
              <a:solidFill>
                <a:srgbClr val="3366FF"/>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3256" y="4290448"/>
            <a:ext cx="3093544" cy="2320158"/>
          </a:xfrm>
          <a:prstGeom prst="rect">
            <a:avLst/>
          </a:prstGeom>
        </p:spPr>
      </p:pic>
      <p:pic>
        <p:nvPicPr>
          <p:cNvPr id="6" name="Picture 5" descr="2010fd_fox_hunt.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8268" y="1481711"/>
            <a:ext cx="2435561" cy="2563748"/>
          </a:xfrm>
          <a:prstGeom prst="rect">
            <a:avLst/>
          </a:prstGeom>
        </p:spPr>
      </p:pic>
    </p:spTree>
    <p:extLst>
      <p:ext uri="{BB962C8B-B14F-4D97-AF65-F5344CB8AC3E}">
        <p14:creationId xmlns:p14="http://schemas.microsoft.com/office/powerpoint/2010/main" val="28904198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FF0000"/>
                </a:solidFill>
                <a:latin typeface="Goudy Old Style"/>
                <a:cs typeface="Goudy Old Style"/>
              </a:rPr>
              <a:t>What do you talk about ?</a:t>
            </a:r>
            <a:endParaRPr lang="en-US" dirty="0"/>
          </a:p>
        </p:txBody>
      </p:sp>
      <p:sp>
        <p:nvSpPr>
          <p:cNvPr id="5" name="Content Placeholder 4"/>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2578495" y="1935163"/>
            <a:ext cx="4165600" cy="4191000"/>
          </a:xfrm>
          <a:prstGeom prst="rect">
            <a:avLst/>
          </a:prstGeom>
        </p:spPr>
      </p:pic>
    </p:spTree>
    <p:extLst>
      <p:ext uri="{BB962C8B-B14F-4D97-AF65-F5344CB8AC3E}">
        <p14:creationId xmlns:p14="http://schemas.microsoft.com/office/powerpoint/2010/main" val="5778132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FF0000"/>
                </a:solidFill>
                <a:latin typeface="Goudy Old Style"/>
                <a:cs typeface="Goudy Old Style"/>
              </a:rPr>
              <a:t>International friendship</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538898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FF0000"/>
                </a:solidFill>
                <a:latin typeface="Goudy Old Style"/>
                <a:cs typeface="Goudy Old Style"/>
              </a:rPr>
              <a:t>Hidden Transmitter Hunts</a:t>
            </a:r>
            <a:endParaRPr lang="en-US" b="1" u="sng" dirty="0">
              <a:solidFill>
                <a:srgbClr val="FF0000"/>
              </a:solidFill>
              <a:latin typeface="Goudy Old Style"/>
              <a:cs typeface="Goudy Old Style"/>
            </a:endParaRPr>
          </a:p>
        </p:txBody>
      </p:sp>
      <p:sp>
        <p:nvSpPr>
          <p:cNvPr id="3" name="Content Placeholder 2"/>
          <p:cNvSpPr>
            <a:spLocks noGrp="1"/>
          </p:cNvSpPr>
          <p:nvPr>
            <p:ph idx="1"/>
          </p:nvPr>
        </p:nvSpPr>
        <p:spPr>
          <a:xfrm>
            <a:off x="457200" y="1600200"/>
            <a:ext cx="5575136" cy="4525963"/>
          </a:xfrm>
        </p:spPr>
        <p:txBody>
          <a:bodyPr/>
          <a:lstStyle/>
          <a:p>
            <a:r>
              <a:rPr lang="en-US" dirty="0" smtClean="0">
                <a:solidFill>
                  <a:srgbClr val="3366FF"/>
                </a:solidFill>
              </a:rPr>
              <a:t>‘Fox Hunting’</a:t>
            </a:r>
          </a:p>
          <a:p>
            <a:r>
              <a:rPr lang="en-US" dirty="0" smtClean="0">
                <a:solidFill>
                  <a:srgbClr val="3366FF"/>
                </a:solidFill>
              </a:rPr>
              <a:t>Direction finding</a:t>
            </a:r>
          </a:p>
          <a:p>
            <a:r>
              <a:rPr lang="en-US" dirty="0" smtClean="0">
                <a:solidFill>
                  <a:srgbClr val="3366FF"/>
                </a:solidFill>
              </a:rPr>
              <a:t>Locating a small hidden transmitter</a:t>
            </a:r>
          </a:p>
          <a:p>
            <a:r>
              <a:rPr lang="en-US" dirty="0" smtClean="0">
                <a:solidFill>
                  <a:srgbClr val="3366FF"/>
                </a:solidFill>
              </a:rPr>
              <a:t>Directional beam antenna</a:t>
            </a:r>
          </a:p>
          <a:p>
            <a:r>
              <a:rPr lang="en-US" dirty="0" smtClean="0">
                <a:solidFill>
                  <a:srgbClr val="3366FF"/>
                </a:solidFill>
              </a:rPr>
              <a:t>Special receive ‘sniffer’</a:t>
            </a:r>
            <a:endParaRPr lang="en-US" dirty="0">
              <a:solidFill>
                <a:srgbClr val="3366FF"/>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87221" y="2688633"/>
            <a:ext cx="2673333" cy="2312433"/>
          </a:xfrm>
          <a:prstGeom prst="rect">
            <a:avLst/>
          </a:prstGeom>
        </p:spPr>
      </p:pic>
    </p:spTree>
    <p:extLst>
      <p:ext uri="{BB962C8B-B14F-4D97-AF65-F5344CB8AC3E}">
        <p14:creationId xmlns:p14="http://schemas.microsoft.com/office/powerpoint/2010/main" val="160476068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FF0000"/>
                </a:solidFill>
                <a:latin typeface="Goudy Old Style"/>
                <a:cs typeface="Goudy Old Style"/>
              </a:rPr>
              <a:t>Satellites</a:t>
            </a:r>
            <a:endParaRPr lang="en-US" dirty="0"/>
          </a:p>
        </p:txBody>
      </p:sp>
      <p:sp>
        <p:nvSpPr>
          <p:cNvPr id="3" name="Content Placeholder 2"/>
          <p:cNvSpPr>
            <a:spLocks noGrp="1"/>
          </p:cNvSpPr>
          <p:nvPr>
            <p:ph idx="1"/>
          </p:nvPr>
        </p:nvSpPr>
        <p:spPr>
          <a:xfrm>
            <a:off x="457200" y="1600200"/>
            <a:ext cx="5069134" cy="4525963"/>
          </a:xfrm>
        </p:spPr>
        <p:txBody>
          <a:bodyPr/>
          <a:lstStyle/>
          <a:p>
            <a:r>
              <a:rPr lang="en-US" dirty="0" smtClean="0">
                <a:solidFill>
                  <a:srgbClr val="3366FF"/>
                </a:solidFill>
              </a:rPr>
              <a:t>Orbiting Spacecraft Carrying Amateur Radio (OSCAR)</a:t>
            </a:r>
          </a:p>
          <a:p>
            <a:r>
              <a:rPr lang="en-US" dirty="0" smtClean="0">
                <a:solidFill>
                  <a:srgbClr val="3366FF"/>
                </a:solidFill>
              </a:rPr>
              <a:t>Signal to satellite &amp; relayed back to earth</a:t>
            </a:r>
          </a:p>
          <a:p>
            <a:r>
              <a:rPr lang="en-US" dirty="0" smtClean="0">
                <a:solidFill>
                  <a:srgbClr val="3366FF"/>
                </a:solidFill>
              </a:rPr>
              <a:t>Increased range of communication</a:t>
            </a:r>
            <a:endParaRPr lang="en-US" dirty="0">
              <a:solidFill>
                <a:srgbClr val="3366FF"/>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9312" y="2420763"/>
            <a:ext cx="2907488" cy="2667620"/>
          </a:xfrm>
          <a:prstGeom prst="rect">
            <a:avLst/>
          </a:prstGeom>
        </p:spPr>
      </p:pic>
    </p:spTree>
    <p:extLst>
      <p:ext uri="{BB962C8B-B14F-4D97-AF65-F5344CB8AC3E}">
        <p14:creationId xmlns:p14="http://schemas.microsoft.com/office/powerpoint/2010/main" val="4700300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898"/>
            <a:ext cx="8229600" cy="1143000"/>
          </a:xfrm>
        </p:spPr>
        <p:txBody>
          <a:bodyPr/>
          <a:lstStyle/>
          <a:p>
            <a:r>
              <a:rPr lang="en-US" b="1" u="sng" dirty="0" smtClean="0">
                <a:solidFill>
                  <a:srgbClr val="FF0000"/>
                </a:solidFill>
                <a:latin typeface="Goudy Old Style"/>
                <a:cs typeface="Goudy Old Style"/>
              </a:rPr>
              <a:t>What is amateur radio ?</a:t>
            </a:r>
            <a:endParaRPr lang="en-US" b="1" u="sng" dirty="0">
              <a:solidFill>
                <a:srgbClr val="FF0000"/>
              </a:solidFill>
              <a:latin typeface="Goudy Old Style"/>
              <a:cs typeface="Goudy Old Style"/>
            </a:endParaRPr>
          </a:p>
        </p:txBody>
      </p:sp>
      <p:sp>
        <p:nvSpPr>
          <p:cNvPr id="3" name="Content Placeholder 2"/>
          <p:cNvSpPr>
            <a:spLocks noGrp="1"/>
          </p:cNvSpPr>
          <p:nvPr>
            <p:ph idx="1"/>
          </p:nvPr>
        </p:nvSpPr>
        <p:spPr>
          <a:xfrm>
            <a:off x="457200" y="1600200"/>
            <a:ext cx="5222955" cy="4525963"/>
          </a:xfrm>
        </p:spPr>
        <p:txBody>
          <a:bodyPr>
            <a:normAutofit lnSpcReduction="10000"/>
          </a:bodyPr>
          <a:lstStyle/>
          <a:p>
            <a:r>
              <a:rPr lang="en-US" dirty="0" smtClean="0">
                <a:solidFill>
                  <a:srgbClr val="3366FF"/>
                </a:solidFill>
              </a:rPr>
              <a:t>Multi faceted hobby</a:t>
            </a:r>
          </a:p>
          <a:p>
            <a:r>
              <a:rPr lang="en-US" dirty="0" smtClean="0">
                <a:solidFill>
                  <a:srgbClr val="3366FF"/>
                </a:solidFill>
              </a:rPr>
              <a:t>3 million people worldwide</a:t>
            </a:r>
          </a:p>
          <a:p>
            <a:r>
              <a:rPr lang="en-US" dirty="0" smtClean="0">
                <a:solidFill>
                  <a:srgbClr val="3366FF"/>
                </a:solidFill>
              </a:rPr>
              <a:t>Communicate – transmitting voice, Morse Code, digital modes, pictures, video signals.</a:t>
            </a:r>
          </a:p>
          <a:p>
            <a:r>
              <a:rPr lang="en-US" dirty="0" smtClean="0">
                <a:solidFill>
                  <a:srgbClr val="3366FF"/>
                </a:solidFill>
              </a:rPr>
              <a:t>Private recreation/non-commercial</a:t>
            </a:r>
          </a:p>
          <a:p>
            <a:r>
              <a:rPr lang="en-US" dirty="0" smtClean="0">
                <a:solidFill>
                  <a:srgbClr val="3366FF"/>
                </a:solidFill>
              </a:rPr>
              <a:t>ACMA </a:t>
            </a:r>
            <a:endParaRPr lang="en-US" dirty="0">
              <a:solidFill>
                <a:srgbClr val="3366FF"/>
              </a:solidFill>
            </a:endParaRPr>
          </a:p>
        </p:txBody>
      </p:sp>
      <p:pic>
        <p:nvPicPr>
          <p:cNvPr id="4" name="Picture 3" descr="Coversho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10410" y="1519541"/>
            <a:ext cx="2574485" cy="2298647"/>
          </a:xfrm>
          <a:prstGeom prst="rect">
            <a:avLst/>
          </a:prstGeom>
        </p:spPr>
      </p:pic>
      <p:pic>
        <p:nvPicPr>
          <p:cNvPr id="7" name="Picture 6" descr="Girl_with_handheld.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53425" y="4143905"/>
            <a:ext cx="2690477" cy="2290749"/>
          </a:xfrm>
          <a:prstGeom prst="rect">
            <a:avLst/>
          </a:prstGeom>
        </p:spPr>
      </p:pic>
    </p:spTree>
    <p:extLst>
      <p:ext uri="{BB962C8B-B14F-4D97-AF65-F5344CB8AC3E}">
        <p14:creationId xmlns:p14="http://schemas.microsoft.com/office/powerpoint/2010/main" val="30926781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FF0000"/>
                </a:solidFill>
                <a:latin typeface="Goudy Old Style"/>
                <a:cs typeface="Goudy Old Style"/>
              </a:rPr>
              <a:t>Sending pictures via Radio</a:t>
            </a:r>
            <a:endParaRPr lang="en-US" dirty="0"/>
          </a:p>
        </p:txBody>
      </p:sp>
      <p:sp>
        <p:nvSpPr>
          <p:cNvPr id="3" name="Content Placeholder 2"/>
          <p:cNvSpPr>
            <a:spLocks noGrp="1"/>
          </p:cNvSpPr>
          <p:nvPr>
            <p:ph idx="1"/>
          </p:nvPr>
        </p:nvSpPr>
        <p:spPr/>
        <p:txBody>
          <a:bodyPr/>
          <a:lstStyle/>
          <a:p>
            <a:r>
              <a:rPr lang="en-US" dirty="0" smtClean="0">
                <a:solidFill>
                  <a:srgbClr val="3366FF"/>
                </a:solidFill>
              </a:rPr>
              <a:t>Slow scan TV</a:t>
            </a:r>
          </a:p>
          <a:p>
            <a:r>
              <a:rPr lang="en-US" dirty="0" smtClean="0">
                <a:solidFill>
                  <a:srgbClr val="3366FF"/>
                </a:solidFill>
              </a:rPr>
              <a:t>software</a:t>
            </a:r>
            <a:endParaRPr lang="en-US" dirty="0">
              <a:solidFill>
                <a:srgbClr val="3366FF"/>
              </a:solidFill>
            </a:endParaRPr>
          </a:p>
        </p:txBody>
      </p:sp>
      <p:pic>
        <p:nvPicPr>
          <p:cNvPr id="4" name="Picture 3"/>
          <p:cNvPicPr>
            <a:picLocks noChangeAspect="1"/>
          </p:cNvPicPr>
          <p:nvPr/>
        </p:nvPicPr>
        <p:blipFill>
          <a:blip r:embed="rId3"/>
          <a:stretch>
            <a:fillRect/>
          </a:stretch>
        </p:blipFill>
        <p:spPr>
          <a:xfrm>
            <a:off x="2133146" y="2931083"/>
            <a:ext cx="4343872" cy="3095009"/>
          </a:xfrm>
          <a:prstGeom prst="rect">
            <a:avLst/>
          </a:prstGeom>
        </p:spPr>
      </p:pic>
    </p:spTree>
    <p:extLst>
      <p:ext uri="{BB962C8B-B14F-4D97-AF65-F5344CB8AC3E}">
        <p14:creationId xmlns:p14="http://schemas.microsoft.com/office/powerpoint/2010/main" val="15411022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FF0000"/>
                </a:solidFill>
                <a:latin typeface="Goudy Old Style"/>
                <a:cs typeface="Goudy Old Style"/>
              </a:rPr>
              <a:t>Digital modes</a:t>
            </a:r>
            <a:endParaRPr lang="en-US" dirty="0"/>
          </a:p>
        </p:txBody>
      </p:sp>
      <p:sp>
        <p:nvSpPr>
          <p:cNvPr id="3" name="Content Placeholder 2"/>
          <p:cNvSpPr>
            <a:spLocks noGrp="1"/>
          </p:cNvSpPr>
          <p:nvPr>
            <p:ph idx="1"/>
          </p:nvPr>
        </p:nvSpPr>
        <p:spPr>
          <a:xfrm>
            <a:off x="457200" y="1775887"/>
            <a:ext cx="5188194" cy="4350276"/>
          </a:xfrm>
        </p:spPr>
        <p:txBody>
          <a:bodyPr/>
          <a:lstStyle/>
          <a:p>
            <a:r>
              <a:rPr lang="en-US" dirty="0" smtClean="0">
                <a:solidFill>
                  <a:srgbClr val="3366FF"/>
                </a:solidFill>
              </a:rPr>
              <a:t>PSK 31 &amp; PSK 63</a:t>
            </a:r>
          </a:p>
          <a:p>
            <a:r>
              <a:rPr lang="en-US" dirty="0" smtClean="0">
                <a:solidFill>
                  <a:srgbClr val="3366FF"/>
                </a:solidFill>
              </a:rPr>
              <a:t>Real time keyboard to keyboard contacts</a:t>
            </a:r>
          </a:p>
          <a:p>
            <a:r>
              <a:rPr lang="en-US" dirty="0" smtClean="0">
                <a:solidFill>
                  <a:srgbClr val="3366FF"/>
                </a:solidFill>
              </a:rPr>
              <a:t>Computer based</a:t>
            </a:r>
          </a:p>
          <a:p>
            <a:r>
              <a:rPr lang="en-US" dirty="0" smtClean="0">
                <a:solidFill>
                  <a:srgbClr val="3366FF"/>
                </a:solidFill>
              </a:rPr>
              <a:t>Sound card</a:t>
            </a:r>
            <a:endParaRPr lang="en-US" dirty="0">
              <a:solidFill>
                <a:srgbClr val="3366FF"/>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5084" y="1934625"/>
            <a:ext cx="3685644" cy="3221253"/>
          </a:xfrm>
          <a:prstGeom prst="rect">
            <a:avLst/>
          </a:prstGeom>
        </p:spPr>
      </p:pic>
    </p:spTree>
    <p:extLst>
      <p:ext uri="{BB962C8B-B14F-4D97-AF65-F5344CB8AC3E}">
        <p14:creationId xmlns:p14="http://schemas.microsoft.com/office/powerpoint/2010/main" val="36301325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55390"/>
          </a:xfrm>
        </p:spPr>
        <p:txBody>
          <a:bodyPr/>
          <a:lstStyle/>
          <a:p>
            <a:r>
              <a:rPr lang="en-US" b="1" u="sng" dirty="0" smtClean="0">
                <a:solidFill>
                  <a:srgbClr val="FF0000"/>
                </a:solidFill>
                <a:latin typeface="Goudy Old Style"/>
                <a:cs typeface="Goudy Old Style"/>
              </a:rPr>
              <a:t>QSL cards</a:t>
            </a:r>
            <a:endParaRPr lang="en-US" b="1" u="sng" dirty="0">
              <a:solidFill>
                <a:srgbClr val="FF0000"/>
              </a:solidFill>
              <a:latin typeface="Goudy Old Style"/>
              <a:cs typeface="Goudy Old Style"/>
            </a:endParaRPr>
          </a:p>
        </p:txBody>
      </p:sp>
      <p:sp>
        <p:nvSpPr>
          <p:cNvPr id="3" name="Content Placeholder 2"/>
          <p:cNvSpPr>
            <a:spLocks noGrp="1"/>
          </p:cNvSpPr>
          <p:nvPr>
            <p:ph idx="1"/>
          </p:nvPr>
        </p:nvSpPr>
        <p:spPr>
          <a:xfrm>
            <a:off x="457200" y="1230028"/>
            <a:ext cx="8229600" cy="4896136"/>
          </a:xfrm>
        </p:spPr>
        <p:txBody>
          <a:bodyPr/>
          <a:lstStyle/>
          <a:p>
            <a:r>
              <a:rPr lang="en-US" dirty="0" smtClean="0">
                <a:solidFill>
                  <a:srgbClr val="3366FF"/>
                </a:solidFill>
              </a:rPr>
              <a:t>Written confirmation of a 2 way communication between 2 amateur radio stations.</a:t>
            </a:r>
          </a:p>
          <a:p>
            <a:endParaRPr lang="en-US" dirty="0"/>
          </a:p>
        </p:txBody>
      </p:sp>
      <p:pic>
        <p:nvPicPr>
          <p:cNvPr id="6" name="Picture 5" descr="ZS2XD.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6832" y="2880163"/>
            <a:ext cx="2725224" cy="1760393"/>
          </a:xfrm>
          <a:prstGeom prst="rect">
            <a:avLst/>
          </a:prstGeom>
        </p:spPr>
      </p:pic>
      <p:pic>
        <p:nvPicPr>
          <p:cNvPr id="7" name="Picture 6" descr="XV1X.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8416" y="2877431"/>
            <a:ext cx="2757702" cy="1790627"/>
          </a:xfrm>
          <a:prstGeom prst="rect">
            <a:avLst/>
          </a:prstGeom>
        </p:spPr>
      </p:pic>
      <p:pic>
        <p:nvPicPr>
          <p:cNvPr id="8" name="Picture 7" descr="VP8LP598.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7464" y="4840237"/>
            <a:ext cx="2668678" cy="1761719"/>
          </a:xfrm>
          <a:prstGeom prst="rect">
            <a:avLst/>
          </a:prstGeom>
        </p:spPr>
      </p:pic>
      <p:pic>
        <p:nvPicPr>
          <p:cNvPr id="9" name="Picture 8" descr="UA2F.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78415" y="4840237"/>
            <a:ext cx="2757702" cy="1735964"/>
          </a:xfrm>
          <a:prstGeom prst="rect">
            <a:avLst/>
          </a:prstGeom>
        </p:spPr>
      </p:pic>
    </p:spTree>
    <p:extLst>
      <p:ext uri="{BB962C8B-B14F-4D97-AF65-F5344CB8AC3E}">
        <p14:creationId xmlns:p14="http://schemas.microsoft.com/office/powerpoint/2010/main" val="16177144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X5PAS (Australia Day).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7776" y="3718122"/>
            <a:ext cx="4379678" cy="2846791"/>
          </a:xfrm>
          <a:prstGeom prst="rect">
            <a:avLst/>
          </a:prstGeom>
        </p:spPr>
      </p:pic>
      <p:pic>
        <p:nvPicPr>
          <p:cNvPr id="7" name="Picture 6" descr="VK5PA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59877" y="464051"/>
            <a:ext cx="4520792" cy="2938515"/>
          </a:xfrm>
          <a:prstGeom prst="rect">
            <a:avLst/>
          </a:prstGeom>
        </p:spPr>
      </p:pic>
    </p:spTree>
    <p:extLst>
      <p:ext uri="{BB962C8B-B14F-4D97-AF65-F5344CB8AC3E}">
        <p14:creationId xmlns:p14="http://schemas.microsoft.com/office/powerpoint/2010/main" val="27273636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ds_400_m201329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4454" y="1681214"/>
            <a:ext cx="6737276" cy="3789718"/>
          </a:xfrm>
          <a:prstGeom prst="rect">
            <a:avLst/>
          </a:prstGeom>
        </p:spPr>
      </p:pic>
    </p:spTree>
    <p:extLst>
      <p:ext uri="{BB962C8B-B14F-4D97-AF65-F5344CB8AC3E}">
        <p14:creationId xmlns:p14="http://schemas.microsoft.com/office/powerpoint/2010/main" val="36193030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7398"/>
            <a:ext cx="7772400" cy="752950"/>
          </a:xfrm>
        </p:spPr>
        <p:txBody>
          <a:bodyPr>
            <a:normAutofit fontScale="90000"/>
          </a:bodyPr>
          <a:lstStyle/>
          <a:p>
            <a:r>
              <a:rPr lang="en-US" b="1" u="sng" dirty="0" smtClean="0">
                <a:solidFill>
                  <a:srgbClr val="FF0000"/>
                </a:solidFill>
                <a:latin typeface="Goudy Old Style"/>
                <a:cs typeface="Goudy Old Style"/>
              </a:rPr>
              <a:t>Awards</a:t>
            </a:r>
            <a:endParaRPr lang="en-US" b="1" u="sng" dirty="0">
              <a:solidFill>
                <a:srgbClr val="FF0000"/>
              </a:solidFill>
              <a:latin typeface="Goudy Old Style"/>
              <a:cs typeface="Goudy Old Style"/>
            </a:endParaRPr>
          </a:p>
        </p:txBody>
      </p:sp>
      <p:sp>
        <p:nvSpPr>
          <p:cNvPr id="3" name="Subtitle 2"/>
          <p:cNvSpPr>
            <a:spLocks noGrp="1"/>
          </p:cNvSpPr>
          <p:nvPr>
            <p:ph type="subTitle" idx="1"/>
          </p:nvPr>
        </p:nvSpPr>
        <p:spPr>
          <a:xfrm>
            <a:off x="685800" y="1517566"/>
            <a:ext cx="7837151" cy="4999980"/>
          </a:xfrm>
        </p:spPr>
        <p:txBody>
          <a:bodyPr/>
          <a:lstStyle/>
          <a:p>
            <a:endParaRPr lang="en-US" dirty="0"/>
          </a:p>
        </p:txBody>
      </p:sp>
      <p:pic>
        <p:nvPicPr>
          <p:cNvPr id="4" name="Picture 3" descr="IMG_119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1723" y="1301912"/>
            <a:ext cx="3276079" cy="2457059"/>
          </a:xfrm>
          <a:prstGeom prst="rect">
            <a:avLst/>
          </a:prstGeom>
        </p:spPr>
      </p:pic>
      <p:pic>
        <p:nvPicPr>
          <p:cNvPr id="5" name="Picture 4" descr="Scan.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5035" y="1301912"/>
            <a:ext cx="3512621" cy="2519218"/>
          </a:xfrm>
          <a:prstGeom prst="rect">
            <a:avLst/>
          </a:prstGeom>
        </p:spPr>
      </p:pic>
      <p:pic>
        <p:nvPicPr>
          <p:cNvPr id="6" name="Picture 5" descr="VK5PAS-ITUPSK-19.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5800" y="4100425"/>
            <a:ext cx="3443329" cy="2504981"/>
          </a:xfrm>
          <a:prstGeom prst="rect">
            <a:avLst/>
          </a:prstGeom>
        </p:spPr>
      </p:pic>
      <p:pic>
        <p:nvPicPr>
          <p:cNvPr id="7" name="Picture 6" descr="World Ski Championships Award.jpe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05035" y="4100425"/>
            <a:ext cx="3523266" cy="2504981"/>
          </a:xfrm>
          <a:prstGeom prst="rect">
            <a:avLst/>
          </a:prstGeom>
        </p:spPr>
      </p:pic>
    </p:spTree>
    <p:extLst>
      <p:ext uri="{BB962C8B-B14F-4D97-AF65-F5344CB8AC3E}">
        <p14:creationId xmlns:p14="http://schemas.microsoft.com/office/powerpoint/2010/main" val="37935153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9415"/>
          </a:xfrm>
        </p:spPr>
        <p:txBody>
          <a:bodyPr/>
          <a:lstStyle/>
          <a:p>
            <a:r>
              <a:rPr lang="en-US" b="1" u="sng" dirty="0" smtClean="0">
                <a:solidFill>
                  <a:srgbClr val="FF0000"/>
                </a:solidFill>
                <a:latin typeface="Goudy Old Style"/>
                <a:cs typeface="Goudy Old Style"/>
              </a:rPr>
              <a:t>Contests</a:t>
            </a:r>
            <a:endParaRPr lang="en-US" b="1" u="sng" dirty="0">
              <a:solidFill>
                <a:srgbClr val="FF0000"/>
              </a:solidFill>
              <a:latin typeface="Goudy Old Style"/>
              <a:cs typeface="Goudy Old Style"/>
            </a:endParaRPr>
          </a:p>
        </p:txBody>
      </p:sp>
      <p:pic>
        <p:nvPicPr>
          <p:cNvPr id="4" name="Picture 3" descr="CQ WW Contest 2012 certificate.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471" y="1417638"/>
            <a:ext cx="3194888" cy="2481020"/>
          </a:xfrm>
          <a:prstGeom prst="rect">
            <a:avLst/>
          </a:prstGeom>
        </p:spPr>
      </p:pic>
      <p:sp>
        <p:nvSpPr>
          <p:cNvPr id="6" name="Content Placeholder 5"/>
          <p:cNvSpPr>
            <a:spLocks noGrp="1"/>
          </p:cNvSpPr>
          <p:nvPr>
            <p:ph idx="1"/>
          </p:nvPr>
        </p:nvSpPr>
        <p:spPr/>
        <p:txBody>
          <a:bodyPr/>
          <a:lstStyle/>
          <a:p>
            <a:endParaRPr lang="en-US" dirty="0"/>
          </a:p>
        </p:txBody>
      </p:sp>
      <p:pic>
        <p:nvPicPr>
          <p:cNvPr id="7" name="Picture 6" descr="Russian World Wide PSK Contest.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2600" y="4078326"/>
            <a:ext cx="3550664" cy="2510858"/>
          </a:xfrm>
          <a:prstGeom prst="rect">
            <a:avLst/>
          </a:prstGeom>
        </p:spPr>
      </p:pic>
      <p:pic>
        <p:nvPicPr>
          <p:cNvPr id="9" name="Picture 8" descr="Worked All Europe.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2739" y="4078326"/>
            <a:ext cx="3652981" cy="2510858"/>
          </a:xfrm>
          <a:prstGeom prst="rect">
            <a:avLst/>
          </a:prstGeom>
        </p:spPr>
      </p:pic>
      <p:pic>
        <p:nvPicPr>
          <p:cNvPr id="10" name="Picture 9" descr="CQ WPX certificate 1.jpe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32600" y="1417638"/>
            <a:ext cx="3429530" cy="2481020"/>
          </a:xfrm>
          <a:prstGeom prst="rect">
            <a:avLst/>
          </a:prstGeom>
        </p:spPr>
      </p:pic>
    </p:spTree>
    <p:extLst>
      <p:ext uri="{BB962C8B-B14F-4D97-AF65-F5344CB8AC3E}">
        <p14:creationId xmlns:p14="http://schemas.microsoft.com/office/powerpoint/2010/main" val="18202727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solidFill>
                  <a:srgbClr val="FF0000"/>
                </a:solidFill>
                <a:latin typeface="Goudy Old Style"/>
                <a:cs typeface="Goudy Old Style"/>
              </a:rPr>
              <a:t>In times of emergency…..</a:t>
            </a:r>
            <a:br>
              <a:rPr lang="en-US" b="1" u="sng" dirty="0" smtClean="0">
                <a:solidFill>
                  <a:srgbClr val="FF0000"/>
                </a:solidFill>
                <a:latin typeface="Goudy Old Style"/>
                <a:cs typeface="Goudy Old Style"/>
              </a:rPr>
            </a:br>
            <a:r>
              <a:rPr lang="en-US" b="1" u="sng" dirty="0" smtClean="0">
                <a:solidFill>
                  <a:srgbClr val="FF0000"/>
                </a:solidFill>
                <a:latin typeface="Goudy Old Style"/>
                <a:cs typeface="Goudy Old Style"/>
              </a:rPr>
              <a:t>“when all else fails”.</a:t>
            </a:r>
            <a:endParaRPr lang="en-US" b="1" u="sng" dirty="0">
              <a:solidFill>
                <a:srgbClr val="FF0000"/>
              </a:solidFill>
              <a:latin typeface="Goudy Old Style"/>
              <a:cs typeface="Goudy Old Style"/>
            </a:endParaRPr>
          </a:p>
        </p:txBody>
      </p:sp>
      <p:sp>
        <p:nvSpPr>
          <p:cNvPr id="3" name="Content Placeholder 2"/>
          <p:cNvSpPr>
            <a:spLocks noGrp="1"/>
          </p:cNvSpPr>
          <p:nvPr>
            <p:ph idx="1"/>
          </p:nvPr>
        </p:nvSpPr>
        <p:spPr/>
        <p:txBody>
          <a:bodyPr/>
          <a:lstStyle/>
          <a:p>
            <a:r>
              <a:rPr lang="en-US" dirty="0" smtClean="0">
                <a:solidFill>
                  <a:srgbClr val="3366FF"/>
                </a:solidFill>
              </a:rPr>
              <a:t>Crisis &amp; natural disasters.</a:t>
            </a:r>
          </a:p>
          <a:p>
            <a:r>
              <a:rPr lang="en-US" dirty="0" smtClean="0">
                <a:solidFill>
                  <a:srgbClr val="3366FF"/>
                </a:solidFill>
              </a:rPr>
              <a:t>Other forms of communication fail.</a:t>
            </a:r>
          </a:p>
          <a:p>
            <a:r>
              <a:rPr lang="en-US" dirty="0" err="1" smtClean="0">
                <a:solidFill>
                  <a:srgbClr val="3366FF"/>
                </a:solidFill>
              </a:rPr>
              <a:t>Valueable</a:t>
            </a:r>
            <a:r>
              <a:rPr lang="en-US" dirty="0" smtClean="0">
                <a:solidFill>
                  <a:srgbClr val="3366FF"/>
                </a:solidFill>
              </a:rPr>
              <a:t> resource</a:t>
            </a:r>
            <a:endParaRPr lang="en-US" dirty="0">
              <a:solidFill>
                <a:srgbClr val="3366FF"/>
              </a:solidFill>
            </a:endParaRPr>
          </a:p>
        </p:txBody>
      </p:sp>
      <p:pic>
        <p:nvPicPr>
          <p:cNvPr id="6" name="Picture 5" descr="when_all_else_fail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1899" y="3559896"/>
            <a:ext cx="2926071" cy="2935244"/>
          </a:xfrm>
          <a:prstGeom prst="rect">
            <a:avLst/>
          </a:prstGeom>
        </p:spPr>
      </p:pic>
      <p:pic>
        <p:nvPicPr>
          <p:cNvPr id="7" name="Picture 6" descr="258276-qld-flood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60592" y="3737719"/>
            <a:ext cx="4246123" cy="2388444"/>
          </a:xfrm>
          <a:prstGeom prst="rect">
            <a:avLst/>
          </a:prstGeom>
        </p:spPr>
      </p:pic>
    </p:spTree>
    <p:extLst>
      <p:ext uri="{BB962C8B-B14F-4D97-AF65-F5344CB8AC3E}">
        <p14:creationId xmlns:p14="http://schemas.microsoft.com/office/powerpoint/2010/main" val="5079292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_2_hire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1289" y="1033941"/>
            <a:ext cx="2615127" cy="2459854"/>
          </a:xfrm>
          <a:prstGeom prst="rect">
            <a:avLst/>
          </a:prstGeom>
        </p:spPr>
      </p:pic>
      <p:pic>
        <p:nvPicPr>
          <p:cNvPr id="12" name="Picture 11" descr="971171_601743206512467_608722353_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0081" y="1108402"/>
            <a:ext cx="3450115" cy="2576805"/>
          </a:xfrm>
          <a:prstGeom prst="rect">
            <a:avLst/>
          </a:prstGeom>
        </p:spPr>
      </p:pic>
      <p:pic>
        <p:nvPicPr>
          <p:cNvPr id="13" name="Picture 12" descr="victorian-bushfires.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87369" y="4127621"/>
            <a:ext cx="3785654" cy="2355879"/>
          </a:xfrm>
          <a:prstGeom prst="rect">
            <a:avLst/>
          </a:prstGeom>
        </p:spPr>
      </p:pic>
    </p:spTree>
    <p:extLst>
      <p:ext uri="{BB962C8B-B14F-4D97-AF65-F5344CB8AC3E}">
        <p14:creationId xmlns:p14="http://schemas.microsoft.com/office/powerpoint/2010/main" val="399788687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FF0000"/>
                </a:solidFill>
                <a:latin typeface="Goudy Old Style"/>
                <a:cs typeface="Goudy Old Style"/>
              </a:rPr>
              <a:t>Equipment</a:t>
            </a:r>
            <a:endParaRPr lang="en-US" b="1" u="sng" dirty="0">
              <a:solidFill>
                <a:srgbClr val="FF0000"/>
              </a:solidFill>
              <a:latin typeface="Goudy Old Style"/>
              <a:cs typeface="Goudy Old Style"/>
            </a:endParaRPr>
          </a:p>
        </p:txBody>
      </p:sp>
      <p:sp>
        <p:nvSpPr>
          <p:cNvPr id="5" name="Content Placeholder 4"/>
          <p:cNvSpPr>
            <a:spLocks noGrp="1"/>
          </p:cNvSpPr>
          <p:nvPr>
            <p:ph idx="1"/>
          </p:nvPr>
        </p:nvSpPr>
        <p:spPr/>
        <p:txBody>
          <a:bodyPr/>
          <a:lstStyle/>
          <a:p>
            <a:endParaRPr lang="en-US" dirty="0" smtClean="0"/>
          </a:p>
          <a:p>
            <a:endParaRPr lang="en-US" dirty="0"/>
          </a:p>
        </p:txBody>
      </p:sp>
      <p:pic>
        <p:nvPicPr>
          <p:cNvPr id="3" name="Picture 2" descr="0900vlr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4794" y="2417957"/>
            <a:ext cx="6715619" cy="2665262"/>
          </a:xfrm>
          <a:prstGeom prst="rect">
            <a:avLst/>
          </a:prstGeom>
        </p:spPr>
      </p:pic>
    </p:spTree>
    <p:extLst>
      <p:ext uri="{BB962C8B-B14F-4D97-AF65-F5344CB8AC3E}">
        <p14:creationId xmlns:p14="http://schemas.microsoft.com/office/powerpoint/2010/main" val="5696120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FF0000"/>
                </a:solidFill>
                <a:latin typeface="Goudy Old Style"/>
                <a:cs typeface="Goudy Old Style"/>
              </a:rPr>
              <a:t>Is it similar to CB radio ?</a:t>
            </a:r>
            <a:endParaRPr lang="en-US" b="1" u="sng" dirty="0">
              <a:solidFill>
                <a:srgbClr val="FF0000"/>
              </a:solidFill>
              <a:latin typeface="Goudy Old Style"/>
              <a:cs typeface="Goudy Old Style"/>
            </a:endParaRPr>
          </a:p>
        </p:txBody>
      </p:sp>
      <p:pic>
        <p:nvPicPr>
          <p:cNvPr id="6" name="Content Placeholder 5" descr="ferrari-enzo.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090618" y="2914574"/>
            <a:ext cx="4596182" cy="2527723"/>
          </a:xfrm>
        </p:spPr>
      </p:pic>
      <p:pic>
        <p:nvPicPr>
          <p:cNvPr id="7" name="Picture 6" descr="old-car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2914574"/>
            <a:ext cx="3236447" cy="2466804"/>
          </a:xfrm>
          <a:prstGeom prst="rect">
            <a:avLst/>
          </a:prstGeom>
        </p:spPr>
      </p:pic>
    </p:spTree>
    <p:extLst>
      <p:ext uri="{BB962C8B-B14F-4D97-AF65-F5344CB8AC3E}">
        <p14:creationId xmlns:p14="http://schemas.microsoft.com/office/powerpoint/2010/main" val="39156427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knq7a-20111221144747.jpg"/>
          <p:cNvPicPr>
            <a:picLocks noGrp="1" noChangeAspect="1"/>
          </p:cNvPicPr>
          <p:nvPr>
            <p:ph idx="4294967295"/>
          </p:nvPr>
        </p:nvPicPr>
        <p:blipFill>
          <a:blip r:embed="rId3" cstate="print">
            <a:extLst>
              <a:ext uri="{28A0092B-C50C-407E-A947-70E740481C1C}">
                <a14:useLocalDpi xmlns:a14="http://schemas.microsoft.com/office/drawing/2010/main"/>
              </a:ext>
            </a:extLst>
          </a:blip>
          <a:srcRect/>
          <a:stretch>
            <a:fillRect/>
          </a:stretch>
        </p:blipFill>
        <p:spPr>
          <a:xfrm>
            <a:off x="1139693" y="1701672"/>
            <a:ext cx="6699250" cy="3683000"/>
          </a:xfrm>
        </p:spPr>
      </p:pic>
    </p:spTree>
    <p:extLst>
      <p:ext uri="{BB962C8B-B14F-4D97-AF65-F5344CB8AC3E}">
        <p14:creationId xmlns:p14="http://schemas.microsoft.com/office/powerpoint/2010/main" val="34074579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281089685840_hz-cnmyalibaba-web3_1080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8074" y="889633"/>
            <a:ext cx="3414935" cy="5403378"/>
          </a:xfrm>
          <a:prstGeom prst="rect">
            <a:avLst/>
          </a:prstGeom>
        </p:spPr>
      </p:pic>
    </p:spTree>
    <p:extLst>
      <p:ext uri="{BB962C8B-B14F-4D97-AF65-F5344CB8AC3E}">
        <p14:creationId xmlns:p14="http://schemas.microsoft.com/office/powerpoint/2010/main" val="39063437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2900" y="254000"/>
            <a:ext cx="8458200" cy="6350000"/>
          </a:xfrm>
          <a:prstGeom prst="rect">
            <a:avLst/>
          </a:prstGeom>
        </p:spPr>
      </p:pic>
    </p:spTree>
    <p:extLst>
      <p:ext uri="{BB962C8B-B14F-4D97-AF65-F5344CB8AC3E}">
        <p14:creationId xmlns:p14="http://schemas.microsoft.com/office/powerpoint/2010/main" val="24255718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pole_3_20120123_144592675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0069" y="1068201"/>
            <a:ext cx="6096000" cy="4572000"/>
          </a:xfrm>
          <a:prstGeom prst="rect">
            <a:avLst/>
          </a:prstGeom>
        </p:spPr>
      </p:pic>
    </p:spTree>
    <p:extLst>
      <p:ext uri="{BB962C8B-B14F-4D97-AF65-F5344CB8AC3E}">
        <p14:creationId xmlns:p14="http://schemas.microsoft.com/office/powerpoint/2010/main" val="371112397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0024" y="612490"/>
            <a:ext cx="7553957" cy="5665468"/>
          </a:xfrm>
          <a:prstGeom prst="rect">
            <a:avLst/>
          </a:prstGeom>
        </p:spPr>
      </p:pic>
    </p:spTree>
    <p:extLst>
      <p:ext uri="{BB962C8B-B14F-4D97-AF65-F5344CB8AC3E}">
        <p14:creationId xmlns:p14="http://schemas.microsoft.com/office/powerpoint/2010/main" val="62141792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779"/>
            <a:ext cx="8229600" cy="1143000"/>
          </a:xfrm>
        </p:spPr>
        <p:txBody>
          <a:bodyPr/>
          <a:lstStyle/>
          <a:p>
            <a:r>
              <a:rPr lang="en-US" b="1" u="sng" dirty="0" smtClean="0">
                <a:solidFill>
                  <a:srgbClr val="FF0000"/>
                </a:solidFill>
                <a:latin typeface="Goudy Old Style"/>
                <a:cs typeface="Goudy Old Style"/>
              </a:rPr>
              <a:t>Summits on the Air (SOTA)</a:t>
            </a:r>
            <a:endParaRPr lang="en-US" b="1" u="sng" dirty="0">
              <a:solidFill>
                <a:srgbClr val="FF0000"/>
              </a:solidFill>
              <a:latin typeface="Goudy Old Style"/>
              <a:cs typeface="Goudy Old Style"/>
            </a:endParaRPr>
          </a:p>
        </p:txBody>
      </p:sp>
      <p:sp>
        <p:nvSpPr>
          <p:cNvPr id="3" name="Content Placeholder 2"/>
          <p:cNvSpPr>
            <a:spLocks noGrp="1"/>
          </p:cNvSpPr>
          <p:nvPr>
            <p:ph idx="1"/>
          </p:nvPr>
        </p:nvSpPr>
        <p:spPr>
          <a:xfrm>
            <a:off x="457200" y="1600200"/>
            <a:ext cx="5397836" cy="4994226"/>
          </a:xfrm>
        </p:spPr>
        <p:txBody>
          <a:bodyPr>
            <a:normAutofit fontScale="77500" lnSpcReduction="20000"/>
          </a:bodyPr>
          <a:lstStyle/>
          <a:p>
            <a:r>
              <a:rPr lang="en-US" dirty="0" smtClean="0">
                <a:solidFill>
                  <a:srgbClr val="3366FF"/>
                </a:solidFill>
              </a:rPr>
              <a:t>International Award program</a:t>
            </a:r>
          </a:p>
          <a:p>
            <a:r>
              <a:rPr lang="en-US" dirty="0">
                <a:solidFill>
                  <a:srgbClr val="3366FF"/>
                </a:solidFill>
              </a:rPr>
              <a:t>Commenced in the UK in </a:t>
            </a:r>
            <a:r>
              <a:rPr lang="en-US" dirty="0" smtClean="0">
                <a:solidFill>
                  <a:srgbClr val="3366FF"/>
                </a:solidFill>
              </a:rPr>
              <a:t>2002</a:t>
            </a:r>
          </a:p>
          <a:p>
            <a:r>
              <a:rPr lang="en-US" dirty="0" smtClean="0">
                <a:solidFill>
                  <a:srgbClr val="3366FF"/>
                </a:solidFill>
              </a:rPr>
              <a:t>Encourages portable operation in mountainous areas.</a:t>
            </a:r>
          </a:p>
          <a:p>
            <a:r>
              <a:rPr lang="en-US" dirty="0" smtClean="0">
                <a:solidFill>
                  <a:srgbClr val="3366FF"/>
                </a:solidFill>
              </a:rPr>
              <a:t>Associations</a:t>
            </a:r>
          </a:p>
          <a:p>
            <a:pPr lvl="1"/>
            <a:r>
              <a:rPr lang="en-US" dirty="0" smtClean="0">
                <a:solidFill>
                  <a:srgbClr val="3366FF"/>
                </a:solidFill>
              </a:rPr>
              <a:t>Defined summits</a:t>
            </a:r>
          </a:p>
          <a:p>
            <a:pPr lvl="1"/>
            <a:r>
              <a:rPr lang="en-US" dirty="0" smtClean="0">
                <a:solidFill>
                  <a:srgbClr val="3366FF"/>
                </a:solidFill>
              </a:rPr>
              <a:t>Victoria, South Australia, ACT</a:t>
            </a:r>
          </a:p>
          <a:p>
            <a:r>
              <a:rPr lang="en-US" dirty="0" smtClean="0">
                <a:solidFill>
                  <a:srgbClr val="3366FF"/>
                </a:solidFill>
              </a:rPr>
              <a:t>Prominence (150m)</a:t>
            </a:r>
          </a:p>
          <a:p>
            <a:r>
              <a:rPr lang="en-US" dirty="0" smtClean="0">
                <a:solidFill>
                  <a:srgbClr val="3366FF"/>
                </a:solidFill>
              </a:rPr>
              <a:t>Activators</a:t>
            </a:r>
          </a:p>
          <a:p>
            <a:r>
              <a:rPr lang="en-US" dirty="0" smtClean="0">
                <a:solidFill>
                  <a:srgbClr val="3366FF"/>
                </a:solidFill>
              </a:rPr>
              <a:t>Chasers</a:t>
            </a:r>
          </a:p>
          <a:p>
            <a:r>
              <a:rPr lang="en-US" dirty="0" err="1" smtClean="0">
                <a:solidFill>
                  <a:srgbClr val="3366FF"/>
                </a:solidFill>
              </a:rPr>
              <a:t>Honour</a:t>
            </a:r>
            <a:r>
              <a:rPr lang="en-US" dirty="0" smtClean="0">
                <a:solidFill>
                  <a:srgbClr val="3366FF"/>
                </a:solidFill>
              </a:rPr>
              <a:t> rolls</a:t>
            </a:r>
          </a:p>
          <a:p>
            <a:r>
              <a:rPr lang="en-US" dirty="0" smtClean="0">
                <a:solidFill>
                  <a:srgbClr val="3366FF"/>
                </a:solidFill>
              </a:rPr>
              <a:t>You don’t have to be a mountaineer</a:t>
            </a:r>
          </a:p>
          <a:p>
            <a:r>
              <a:rPr lang="en-US" dirty="0" err="1" smtClean="0">
                <a:solidFill>
                  <a:srgbClr val="FFFF00"/>
                </a:solidFill>
              </a:rPr>
              <a:t>www.sota.org.uk</a:t>
            </a:r>
            <a:endParaRPr lang="en-US" dirty="0" smtClean="0">
              <a:solidFill>
                <a:srgbClr val="FFFF00"/>
              </a:solidFill>
            </a:endParaRPr>
          </a:p>
          <a:p>
            <a:endParaRPr lang="en-US" dirty="0">
              <a:solidFill>
                <a:srgbClr val="3366FF"/>
              </a:solidFill>
            </a:endParaRPr>
          </a:p>
        </p:txBody>
      </p:sp>
      <p:pic>
        <p:nvPicPr>
          <p:cNvPr id="6" name="Picture 5" descr="SOTA_Simplified_Log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7203" y="1414649"/>
            <a:ext cx="1385947" cy="1385947"/>
          </a:xfrm>
          <a:prstGeom prst="rect">
            <a:avLst/>
          </a:prstGeom>
        </p:spPr>
      </p:pic>
      <p:pic>
        <p:nvPicPr>
          <p:cNvPr id="7" name="Picture 6" descr="IMGA010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6819" y="3115654"/>
            <a:ext cx="2361052" cy="3538813"/>
          </a:xfrm>
          <a:prstGeom prst="rect">
            <a:avLst/>
          </a:prstGeom>
        </p:spPr>
      </p:pic>
    </p:spTree>
    <p:extLst>
      <p:ext uri="{BB962C8B-B14F-4D97-AF65-F5344CB8AC3E}">
        <p14:creationId xmlns:p14="http://schemas.microsoft.com/office/powerpoint/2010/main" val="37053207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226"/>
            <a:ext cx="8229600" cy="864032"/>
          </a:xfrm>
        </p:spPr>
        <p:txBody>
          <a:bodyPr/>
          <a:lstStyle/>
          <a:p>
            <a:r>
              <a:rPr lang="en-US" b="1" u="sng" dirty="0" smtClean="0">
                <a:solidFill>
                  <a:srgbClr val="FF0000"/>
                </a:solidFill>
                <a:latin typeface="Goudy Old Style"/>
                <a:cs typeface="Goudy Old Style"/>
              </a:rPr>
              <a:t>Summits on the Air (SOTA)</a:t>
            </a:r>
            <a:endParaRPr lang="en-US" b="1" u="sng" dirty="0">
              <a:solidFill>
                <a:srgbClr val="FF0000"/>
              </a:solidFill>
              <a:latin typeface="Goudy Old Style"/>
              <a:cs typeface="Goudy Old Style"/>
            </a:endParaRPr>
          </a:p>
        </p:txBody>
      </p:sp>
      <p:sp>
        <p:nvSpPr>
          <p:cNvPr id="3" name="Content Placeholder 2"/>
          <p:cNvSpPr>
            <a:spLocks noGrp="1"/>
          </p:cNvSpPr>
          <p:nvPr>
            <p:ph idx="1"/>
          </p:nvPr>
        </p:nvSpPr>
        <p:spPr>
          <a:xfrm>
            <a:off x="457200" y="2776172"/>
            <a:ext cx="8229600" cy="3736842"/>
          </a:xfrm>
        </p:spPr>
        <p:txBody>
          <a:bodyPr>
            <a:normAutofit fontScale="92500" lnSpcReduction="10000"/>
          </a:bodyPr>
          <a:lstStyle/>
          <a:p>
            <a:r>
              <a:rPr lang="en-US" dirty="0" smtClean="0">
                <a:solidFill>
                  <a:srgbClr val="3366FF"/>
                </a:solidFill>
              </a:rPr>
              <a:t>UK, Ireland, Germany, Austria, Greece, Hungary, Switzerland, South Africa, France, Belgium, Czech republic, Finland, Poland, USA, </a:t>
            </a:r>
            <a:r>
              <a:rPr lang="en-US" dirty="0" err="1" smtClean="0">
                <a:solidFill>
                  <a:srgbClr val="3366FF"/>
                </a:solidFill>
              </a:rPr>
              <a:t>Liechstenstein</a:t>
            </a:r>
            <a:r>
              <a:rPr lang="en-US" dirty="0" smtClean="0">
                <a:solidFill>
                  <a:srgbClr val="3366FF"/>
                </a:solidFill>
              </a:rPr>
              <a:t>, Norway, Sweden, Slovenia, Netherlands, Lebanon, Corsica, Macedonia, Canada, Falkland Islands, Luxembourg, Denmark, Malta, Romania, Bosnia, Ukraine, South Korea, Spain</a:t>
            </a:r>
            <a:r>
              <a:rPr lang="en-US" sz="3500" dirty="0" smtClean="0">
                <a:solidFill>
                  <a:srgbClr val="3366FF"/>
                </a:solidFill>
              </a:rPr>
              <a:t>, Sardinia, Italy, Portugal, Slovakia, Estonia, Australia</a:t>
            </a:r>
            <a:endParaRPr lang="en-US" sz="3500" dirty="0">
              <a:solidFill>
                <a:srgbClr val="3366FF"/>
              </a:solidFill>
            </a:endParaRPr>
          </a:p>
        </p:txBody>
      </p:sp>
      <p:pic>
        <p:nvPicPr>
          <p:cNvPr id="5" name="Picture 4" descr="sota_masthea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5943" y="1577784"/>
            <a:ext cx="5948293" cy="929421"/>
          </a:xfrm>
          <a:prstGeom prst="rect">
            <a:avLst/>
          </a:prstGeom>
        </p:spPr>
      </p:pic>
    </p:spTree>
    <p:extLst>
      <p:ext uri="{BB962C8B-B14F-4D97-AF65-F5344CB8AC3E}">
        <p14:creationId xmlns:p14="http://schemas.microsoft.com/office/powerpoint/2010/main" val="35882486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FF0000"/>
                </a:solidFill>
                <a:latin typeface="Goudy Old Style"/>
                <a:cs typeface="Goudy Old Style"/>
              </a:rPr>
              <a:t>Summits on the Air</a:t>
            </a:r>
            <a:endParaRPr lang="en-US" b="1" u="sng" dirty="0">
              <a:solidFill>
                <a:srgbClr val="FF0000"/>
              </a:solidFill>
              <a:latin typeface="Goudy Old Style"/>
              <a:cs typeface="Goudy Old Style"/>
            </a:endParaRPr>
          </a:p>
        </p:txBody>
      </p:sp>
      <p:sp>
        <p:nvSpPr>
          <p:cNvPr id="3" name="Content Placeholder 2"/>
          <p:cNvSpPr>
            <a:spLocks noGrp="1"/>
          </p:cNvSpPr>
          <p:nvPr>
            <p:ph idx="1"/>
          </p:nvPr>
        </p:nvSpPr>
        <p:spPr>
          <a:xfrm>
            <a:off x="457200" y="2028746"/>
            <a:ext cx="8229600" cy="4097417"/>
          </a:xfrm>
        </p:spPr>
        <p:txBody>
          <a:bodyPr/>
          <a:lstStyle/>
          <a:p>
            <a:r>
              <a:rPr lang="en-US" i="1" dirty="0" smtClean="0">
                <a:solidFill>
                  <a:srgbClr val="3366FF"/>
                </a:solidFill>
              </a:rPr>
              <a:t>“Shack Sloth”</a:t>
            </a:r>
          </a:p>
        </p:txBody>
      </p:sp>
      <p:pic>
        <p:nvPicPr>
          <p:cNvPr id="5" name="Picture 4" descr="IMG_331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8594" y="3397283"/>
            <a:ext cx="3926373" cy="2944779"/>
          </a:xfrm>
          <a:prstGeom prst="rect">
            <a:avLst/>
          </a:prstGeom>
        </p:spPr>
      </p:pic>
      <p:pic>
        <p:nvPicPr>
          <p:cNvPr id="7" name="Picture 6" descr="images-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94947" y="1606360"/>
            <a:ext cx="2394088" cy="1473285"/>
          </a:xfrm>
          <a:prstGeom prst="rect">
            <a:avLst/>
          </a:prstGeom>
        </p:spPr>
      </p:pic>
      <p:pic>
        <p:nvPicPr>
          <p:cNvPr id="8" name="Picture 7" descr="Shack Sloth certificate.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4061" y="3397283"/>
            <a:ext cx="4169599" cy="2944779"/>
          </a:xfrm>
          <a:prstGeom prst="rect">
            <a:avLst/>
          </a:prstGeom>
        </p:spPr>
      </p:pic>
    </p:spTree>
    <p:extLst>
      <p:ext uri="{BB962C8B-B14F-4D97-AF65-F5344CB8AC3E}">
        <p14:creationId xmlns:p14="http://schemas.microsoft.com/office/powerpoint/2010/main" val="55430459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FF0000"/>
                </a:solidFill>
                <a:latin typeface="Goudy Old Style"/>
                <a:cs typeface="Goudy Old Style"/>
              </a:rPr>
              <a:t>Summits on the Air (SOTA)</a:t>
            </a:r>
            <a:endParaRPr lang="en-US" dirty="0"/>
          </a:p>
        </p:txBody>
      </p:sp>
      <p:sp>
        <p:nvSpPr>
          <p:cNvPr id="3" name="Content Placeholder 2"/>
          <p:cNvSpPr>
            <a:spLocks noGrp="1"/>
          </p:cNvSpPr>
          <p:nvPr>
            <p:ph idx="1"/>
          </p:nvPr>
        </p:nvSpPr>
        <p:spPr/>
        <p:txBody>
          <a:bodyPr/>
          <a:lstStyle/>
          <a:p>
            <a:r>
              <a:rPr lang="en-US" i="1" dirty="0" smtClean="0">
                <a:solidFill>
                  <a:srgbClr val="3366FF"/>
                </a:solidFill>
              </a:rPr>
              <a:t>“Mountain Goat”</a:t>
            </a:r>
            <a:endParaRPr lang="en-US" i="1" dirty="0">
              <a:solidFill>
                <a:srgbClr val="3366FF"/>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4859" y="1600200"/>
            <a:ext cx="1826613" cy="136996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4850" y="3629158"/>
            <a:ext cx="2634649" cy="2441441"/>
          </a:xfrm>
          <a:prstGeom prst="rect">
            <a:avLst/>
          </a:prstGeom>
        </p:spPr>
      </p:pic>
      <p:pic>
        <p:nvPicPr>
          <p:cNvPr id="6" name="Picture 5"/>
          <p:cNvPicPr>
            <a:picLocks noChangeAspect="1"/>
          </p:cNvPicPr>
          <p:nvPr/>
        </p:nvPicPr>
        <p:blipFill>
          <a:blip r:embed="rId5"/>
          <a:stretch>
            <a:fillRect/>
          </a:stretch>
        </p:blipFill>
        <p:spPr>
          <a:xfrm>
            <a:off x="700210" y="3558720"/>
            <a:ext cx="3475950" cy="2454890"/>
          </a:xfrm>
          <a:prstGeom prst="rect">
            <a:avLst/>
          </a:prstGeom>
        </p:spPr>
      </p:pic>
    </p:spTree>
    <p:extLst>
      <p:ext uri="{BB962C8B-B14F-4D97-AF65-F5344CB8AC3E}">
        <p14:creationId xmlns:p14="http://schemas.microsoft.com/office/powerpoint/2010/main" val="8754456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TA uniques certificate.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203" y="629070"/>
            <a:ext cx="3933331" cy="2760918"/>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0833" y="629070"/>
            <a:ext cx="3904022" cy="2760918"/>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9475" y="3794930"/>
            <a:ext cx="3880059" cy="2745142"/>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87609" y="3642157"/>
            <a:ext cx="2126184" cy="2992201"/>
          </a:xfrm>
          <a:prstGeom prst="rect">
            <a:avLst/>
          </a:prstGeom>
        </p:spPr>
      </p:pic>
    </p:spTree>
    <p:extLst>
      <p:ext uri="{BB962C8B-B14F-4D97-AF65-F5344CB8AC3E}">
        <p14:creationId xmlns:p14="http://schemas.microsoft.com/office/powerpoint/2010/main" val="36214515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FF0000"/>
                </a:solidFill>
                <a:latin typeface="Goudy Old Style"/>
                <a:cs typeface="Goudy Old Style"/>
              </a:rPr>
              <a:t>‘10-4 good buddy’</a:t>
            </a:r>
            <a:endParaRPr lang="en-US" dirty="0"/>
          </a:p>
        </p:txBody>
      </p:sp>
      <p:sp>
        <p:nvSpPr>
          <p:cNvPr id="3" name="Content Placeholder 2"/>
          <p:cNvSpPr>
            <a:spLocks noGrp="1"/>
          </p:cNvSpPr>
          <p:nvPr>
            <p:ph idx="1"/>
          </p:nvPr>
        </p:nvSpPr>
        <p:spPr>
          <a:xfrm>
            <a:off x="457200" y="1600200"/>
            <a:ext cx="4930232" cy="4525963"/>
          </a:xfrm>
        </p:spPr>
        <p:txBody>
          <a:bodyPr/>
          <a:lstStyle/>
          <a:p>
            <a:r>
              <a:rPr lang="en-US" dirty="0" smtClean="0">
                <a:solidFill>
                  <a:srgbClr val="3366FF"/>
                </a:solidFill>
              </a:rPr>
              <a:t>Formal</a:t>
            </a:r>
          </a:p>
          <a:p>
            <a:r>
              <a:rPr lang="en-US" dirty="0" smtClean="0">
                <a:solidFill>
                  <a:srgbClr val="3366FF"/>
                </a:solidFill>
              </a:rPr>
              <a:t>Q codes</a:t>
            </a:r>
          </a:p>
          <a:p>
            <a:r>
              <a:rPr lang="en-US" dirty="0" smtClean="0">
                <a:solidFill>
                  <a:srgbClr val="3366FF"/>
                </a:solidFill>
              </a:rPr>
              <a:t>NATO phonetic alphabet</a:t>
            </a:r>
            <a:endParaRPr lang="en-US" dirty="0">
              <a:solidFill>
                <a:srgbClr val="3366FF"/>
              </a:solidFill>
            </a:endParaRPr>
          </a:p>
        </p:txBody>
      </p:sp>
      <p:pic>
        <p:nvPicPr>
          <p:cNvPr id="4" name="Picture 3"/>
          <p:cNvPicPr>
            <a:picLocks noChangeAspect="1"/>
          </p:cNvPicPr>
          <p:nvPr/>
        </p:nvPicPr>
        <p:blipFill>
          <a:blip r:embed="rId3"/>
          <a:stretch>
            <a:fillRect/>
          </a:stretch>
        </p:blipFill>
        <p:spPr>
          <a:xfrm>
            <a:off x="1900327" y="3839487"/>
            <a:ext cx="2373663" cy="2583429"/>
          </a:xfrm>
          <a:prstGeom prst="rect">
            <a:avLst/>
          </a:prstGeom>
        </p:spPr>
      </p:pic>
      <p:pic>
        <p:nvPicPr>
          <p:cNvPr id="5" name="Picture 4"/>
          <p:cNvPicPr>
            <a:picLocks noChangeAspect="1"/>
          </p:cNvPicPr>
          <p:nvPr/>
        </p:nvPicPr>
        <p:blipFill>
          <a:blip r:embed="rId4"/>
          <a:stretch>
            <a:fillRect/>
          </a:stretch>
        </p:blipFill>
        <p:spPr>
          <a:xfrm>
            <a:off x="5654294" y="1885020"/>
            <a:ext cx="2861499" cy="4079158"/>
          </a:xfrm>
          <a:prstGeom prst="rect">
            <a:avLst/>
          </a:prstGeom>
        </p:spPr>
      </p:pic>
    </p:spTree>
    <p:extLst>
      <p:ext uri="{BB962C8B-B14F-4D97-AF65-F5344CB8AC3E}">
        <p14:creationId xmlns:p14="http://schemas.microsoft.com/office/powerpoint/2010/main" val="27637600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DC1125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7707" y="1017658"/>
            <a:ext cx="6641013" cy="4980760"/>
          </a:xfrm>
          <a:prstGeom prst="rect">
            <a:avLst/>
          </a:prstGeom>
        </p:spPr>
      </p:pic>
    </p:spTree>
    <p:extLst>
      <p:ext uri="{BB962C8B-B14F-4D97-AF65-F5344CB8AC3E}">
        <p14:creationId xmlns:p14="http://schemas.microsoft.com/office/powerpoint/2010/main" val="28229832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g0at_with_rooster_and_peanu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7688" y="1042479"/>
            <a:ext cx="6502400" cy="4851400"/>
          </a:xfrm>
          <a:prstGeom prst="rect">
            <a:avLst/>
          </a:prstGeom>
        </p:spPr>
      </p:pic>
    </p:spTree>
    <p:extLst>
      <p:ext uri="{BB962C8B-B14F-4D97-AF65-F5344CB8AC3E}">
        <p14:creationId xmlns:p14="http://schemas.microsoft.com/office/powerpoint/2010/main" val="225109329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A006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3591" y="830001"/>
            <a:ext cx="8128000" cy="5422900"/>
          </a:xfrm>
          <a:prstGeom prst="rect">
            <a:avLst/>
          </a:prstGeom>
        </p:spPr>
      </p:pic>
    </p:spTree>
    <p:extLst>
      <p:ext uri="{BB962C8B-B14F-4D97-AF65-F5344CB8AC3E}">
        <p14:creationId xmlns:p14="http://schemas.microsoft.com/office/powerpoint/2010/main" val="215925855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45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481" y="301227"/>
            <a:ext cx="8128000" cy="6096000"/>
          </a:xfrm>
          <a:prstGeom prst="rect">
            <a:avLst/>
          </a:prstGeom>
        </p:spPr>
      </p:pic>
    </p:spTree>
    <p:extLst>
      <p:ext uri="{BB962C8B-B14F-4D97-AF65-F5344CB8AC3E}">
        <p14:creationId xmlns:p14="http://schemas.microsoft.com/office/powerpoint/2010/main" val="356370660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A0103_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4269" y="797436"/>
            <a:ext cx="8128000" cy="5422900"/>
          </a:xfrm>
          <a:prstGeom prst="rect">
            <a:avLst/>
          </a:prstGeom>
        </p:spPr>
      </p:pic>
    </p:spTree>
    <p:extLst>
      <p:ext uri="{BB962C8B-B14F-4D97-AF65-F5344CB8AC3E}">
        <p14:creationId xmlns:p14="http://schemas.microsoft.com/office/powerpoint/2010/main" val="190757084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a:ext>
            </a:extLst>
          </a:blip>
          <a:srcRect/>
          <a:stretch>
            <a:fillRect/>
          </a:stretch>
        </p:blipFill>
        <p:spPr>
          <a:xfrm>
            <a:off x="384201" y="1341848"/>
            <a:ext cx="8452470" cy="4648533"/>
          </a:xfrm>
        </p:spPr>
      </p:pic>
    </p:spTree>
    <p:extLst>
      <p:ext uri="{BB962C8B-B14F-4D97-AF65-F5344CB8AC3E}">
        <p14:creationId xmlns:p14="http://schemas.microsoft.com/office/powerpoint/2010/main" val="377800700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solidFill>
                  <a:srgbClr val="FF0000"/>
                </a:solidFill>
                <a:latin typeface="Goudy Old Style"/>
                <a:cs typeface="Goudy Old Style"/>
              </a:rPr>
              <a:t>VK5 National &amp; Conservation Parks Awar</a:t>
            </a:r>
            <a:r>
              <a:rPr lang="en-US" dirty="0" smtClean="0">
                <a:solidFill>
                  <a:srgbClr val="FF0000"/>
                </a:solidFill>
              </a:rPr>
              <a:t>d</a:t>
            </a:r>
            <a:endParaRPr lang="en-US" dirty="0">
              <a:solidFill>
                <a:srgbClr val="FF0000"/>
              </a:solidFill>
            </a:endParaRPr>
          </a:p>
        </p:txBody>
      </p:sp>
      <p:sp>
        <p:nvSpPr>
          <p:cNvPr id="3" name="Content Placeholder 2"/>
          <p:cNvSpPr>
            <a:spLocks noGrp="1"/>
          </p:cNvSpPr>
          <p:nvPr>
            <p:ph idx="1"/>
          </p:nvPr>
        </p:nvSpPr>
        <p:spPr>
          <a:xfrm>
            <a:off x="457200" y="1600200"/>
            <a:ext cx="5208702" cy="4525963"/>
          </a:xfrm>
        </p:spPr>
        <p:txBody>
          <a:bodyPr>
            <a:normAutofit fontScale="85000" lnSpcReduction="10000"/>
          </a:bodyPr>
          <a:lstStyle/>
          <a:p>
            <a:r>
              <a:rPr lang="en-US" dirty="0" smtClean="0">
                <a:solidFill>
                  <a:srgbClr val="3366FF"/>
                </a:solidFill>
              </a:rPr>
              <a:t>Adelaide Hills Amateur Radio Society</a:t>
            </a:r>
          </a:p>
          <a:p>
            <a:r>
              <a:rPr lang="en-US" dirty="0" smtClean="0">
                <a:solidFill>
                  <a:srgbClr val="3366FF"/>
                </a:solidFill>
              </a:rPr>
              <a:t>Encourages portable operation from SA’s 21 National Parks &amp; 262 Conservation Parks.</a:t>
            </a:r>
          </a:p>
          <a:p>
            <a:r>
              <a:rPr lang="en-US" dirty="0" smtClean="0">
                <a:solidFill>
                  <a:srgbClr val="3366FF"/>
                </a:solidFill>
              </a:rPr>
              <a:t>Running since April 14</a:t>
            </a:r>
            <a:r>
              <a:rPr lang="en-US" baseline="30000" dirty="0" smtClean="0">
                <a:solidFill>
                  <a:srgbClr val="3366FF"/>
                </a:solidFill>
              </a:rPr>
              <a:t>th</a:t>
            </a:r>
            <a:r>
              <a:rPr lang="en-US" dirty="0" smtClean="0">
                <a:solidFill>
                  <a:srgbClr val="3366FF"/>
                </a:solidFill>
              </a:rPr>
              <a:t> 2013</a:t>
            </a:r>
          </a:p>
          <a:p>
            <a:r>
              <a:rPr lang="en-US" dirty="0" smtClean="0">
                <a:solidFill>
                  <a:srgbClr val="3366FF"/>
                </a:solidFill>
              </a:rPr>
              <a:t>Over 50 different parks activated</a:t>
            </a:r>
          </a:p>
          <a:p>
            <a:r>
              <a:rPr lang="en-US" dirty="0" err="1" smtClean="0">
                <a:solidFill>
                  <a:srgbClr val="FFFF00"/>
                </a:solidFill>
              </a:rPr>
              <a:t>www.ahars.com.au</a:t>
            </a:r>
            <a:endParaRPr lang="en-US" dirty="0" smtClean="0">
              <a:solidFill>
                <a:srgbClr val="FFFF00"/>
              </a:solidFill>
            </a:endParaRPr>
          </a:p>
          <a:p>
            <a:r>
              <a:rPr lang="en-US" dirty="0" err="1" smtClean="0">
                <a:solidFill>
                  <a:srgbClr val="FFFF00"/>
                </a:solidFill>
              </a:rPr>
              <a:t>www.paulsimmonds.weebly.com</a:t>
            </a:r>
            <a:endParaRPr lang="en-US" dirty="0" smtClean="0">
              <a:solidFill>
                <a:srgbClr val="FFFF00"/>
              </a:solidFill>
            </a:endParaRPr>
          </a:p>
          <a:p>
            <a:endParaRPr lang="en-US" dirty="0">
              <a:solidFill>
                <a:srgbClr val="3366FF"/>
              </a:solidFill>
            </a:endParaRPr>
          </a:p>
        </p:txBody>
      </p:sp>
      <p:pic>
        <p:nvPicPr>
          <p:cNvPr id="5" name="Picture 4" descr="image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8668" y="1751251"/>
            <a:ext cx="2688132" cy="4029050"/>
          </a:xfrm>
          <a:prstGeom prst="rect">
            <a:avLst/>
          </a:prstGeom>
        </p:spPr>
      </p:pic>
    </p:spTree>
    <p:extLst>
      <p:ext uri="{BB962C8B-B14F-4D97-AF65-F5344CB8AC3E}">
        <p14:creationId xmlns:p14="http://schemas.microsoft.com/office/powerpoint/2010/main" val="106936042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3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089" y="396019"/>
            <a:ext cx="3857405" cy="2893054"/>
          </a:xfrm>
          <a:prstGeom prst="rect">
            <a:avLst/>
          </a:prstGeom>
        </p:spPr>
      </p:pic>
      <p:pic>
        <p:nvPicPr>
          <p:cNvPr id="3" name="Picture 2" descr="IMG_262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9737" y="1465428"/>
            <a:ext cx="2896511" cy="3862014"/>
          </a:xfrm>
          <a:prstGeom prst="rect">
            <a:avLst/>
          </a:prstGeom>
        </p:spPr>
      </p:pic>
      <p:pic>
        <p:nvPicPr>
          <p:cNvPr id="4" name="Picture 3" descr="DSCN2471.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089" y="3595880"/>
            <a:ext cx="3970788" cy="2978092"/>
          </a:xfrm>
          <a:prstGeom prst="rect">
            <a:avLst/>
          </a:prstGeom>
        </p:spPr>
      </p:pic>
    </p:spTree>
    <p:extLst>
      <p:ext uri="{BB962C8B-B14F-4D97-AF65-F5344CB8AC3E}">
        <p14:creationId xmlns:p14="http://schemas.microsoft.com/office/powerpoint/2010/main" val="125124536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dbank+C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6111" y="3402283"/>
            <a:ext cx="2336800" cy="3111500"/>
          </a:xfrm>
          <a:prstGeom prst="rect">
            <a:avLst/>
          </a:prstGeom>
        </p:spPr>
      </p:pic>
      <p:pic>
        <p:nvPicPr>
          <p:cNvPr id="7" name="Picture 6" descr="VK5FJ-Portable-Coorong-National-Park.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305" y="333792"/>
            <a:ext cx="3838155" cy="2878616"/>
          </a:xfrm>
          <a:prstGeom prst="rect">
            <a:avLst/>
          </a:prstGeom>
        </p:spPr>
      </p:pic>
      <p:pic>
        <p:nvPicPr>
          <p:cNvPr id="8" name="Picture 7" descr="IMG_2507.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76239" y="692006"/>
            <a:ext cx="4264244" cy="5685658"/>
          </a:xfrm>
          <a:prstGeom prst="rect">
            <a:avLst/>
          </a:prstGeom>
        </p:spPr>
      </p:pic>
    </p:spTree>
    <p:extLst>
      <p:ext uri="{BB962C8B-B14F-4D97-AF65-F5344CB8AC3E}">
        <p14:creationId xmlns:p14="http://schemas.microsoft.com/office/powerpoint/2010/main" val="194368925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0294"/>
            <a:ext cx="7772400" cy="1470025"/>
          </a:xfrm>
        </p:spPr>
        <p:txBody>
          <a:bodyPr/>
          <a:lstStyle/>
          <a:p>
            <a:r>
              <a:rPr lang="en-US" b="1" u="sng" dirty="0" smtClean="0">
                <a:solidFill>
                  <a:srgbClr val="FF0000"/>
                </a:solidFill>
                <a:latin typeface="Goudy Old Style"/>
                <a:cs typeface="Goudy Old Style"/>
              </a:rPr>
              <a:t>Portable equipment</a:t>
            </a:r>
            <a:endParaRPr lang="en-US" b="1" u="sng" dirty="0">
              <a:solidFill>
                <a:srgbClr val="FF0000"/>
              </a:solidFill>
              <a:latin typeface="Goudy Old Style"/>
              <a:cs typeface="Goudy Old Style"/>
            </a:endParaRPr>
          </a:p>
        </p:txBody>
      </p:sp>
      <p:sp>
        <p:nvSpPr>
          <p:cNvPr id="3" name="Subtitle 2"/>
          <p:cNvSpPr>
            <a:spLocks noGrp="1"/>
          </p:cNvSpPr>
          <p:nvPr>
            <p:ph type="subTitle" idx="1"/>
          </p:nvPr>
        </p:nvSpPr>
        <p:spPr>
          <a:xfrm>
            <a:off x="440012" y="2010147"/>
            <a:ext cx="5100139" cy="4200305"/>
          </a:xfrm>
        </p:spPr>
        <p:txBody>
          <a:bodyPr/>
          <a:lstStyle/>
          <a:p>
            <a:pPr marL="457200" indent="-457200" algn="l">
              <a:buFont typeface="Arial"/>
              <a:buChar char="•"/>
            </a:pPr>
            <a:r>
              <a:rPr lang="en-US" dirty="0" smtClean="0">
                <a:solidFill>
                  <a:srgbClr val="3366FF"/>
                </a:solidFill>
              </a:rPr>
              <a:t>Radio…..1.17 </a:t>
            </a:r>
            <a:r>
              <a:rPr lang="en-US" dirty="0" err="1" smtClean="0">
                <a:solidFill>
                  <a:srgbClr val="3366FF"/>
                </a:solidFill>
              </a:rPr>
              <a:t>kgs</a:t>
            </a:r>
            <a:r>
              <a:rPr lang="en-US" dirty="0" smtClean="0">
                <a:solidFill>
                  <a:srgbClr val="3366FF"/>
                </a:solidFill>
              </a:rPr>
              <a:t>.</a:t>
            </a:r>
          </a:p>
          <a:p>
            <a:pPr marL="457200" indent="-457200" algn="l">
              <a:buFont typeface="Arial"/>
              <a:buChar char="•"/>
            </a:pPr>
            <a:r>
              <a:rPr lang="en-US" dirty="0" smtClean="0">
                <a:solidFill>
                  <a:srgbClr val="3366FF"/>
                </a:solidFill>
              </a:rPr>
              <a:t>Antenna…..390 grams.</a:t>
            </a:r>
          </a:p>
          <a:p>
            <a:pPr marL="457200" indent="-457200" algn="l">
              <a:buFont typeface="Arial"/>
              <a:buChar char="•"/>
            </a:pPr>
            <a:r>
              <a:rPr lang="en-US" dirty="0" smtClean="0">
                <a:solidFill>
                  <a:srgbClr val="3366FF"/>
                </a:solidFill>
              </a:rPr>
              <a:t>Telescopic Squid pole.</a:t>
            </a:r>
            <a:endParaRPr lang="en-US" dirty="0">
              <a:solidFill>
                <a:srgbClr val="3366FF"/>
              </a:solidFill>
            </a:endParaRPr>
          </a:p>
        </p:txBody>
      </p:sp>
      <p:pic>
        <p:nvPicPr>
          <p:cNvPr id="7" name="Picture 6" descr="images-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 y="4218674"/>
            <a:ext cx="3797300" cy="2146300"/>
          </a:xfrm>
          <a:prstGeom prst="rect">
            <a:avLst/>
          </a:prstGeom>
        </p:spPr>
      </p:pic>
      <p:pic>
        <p:nvPicPr>
          <p:cNvPr id="8" name="Picture 7" descr="BrVVogQmkKGrHqYOKjwEuvNwDiHBLzNKPuE_1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2677" y="4218674"/>
            <a:ext cx="2815523" cy="2111642"/>
          </a:xfrm>
          <a:prstGeom prst="rect">
            <a:avLst/>
          </a:prstGeom>
        </p:spPr>
      </p:pic>
      <p:pic>
        <p:nvPicPr>
          <p:cNvPr id="9" name="Picture 8" descr="sotabeams_bandhopper_hf_link_dipole_antenna.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50604" y="1554982"/>
            <a:ext cx="3180534" cy="2375461"/>
          </a:xfrm>
          <a:prstGeom prst="rect">
            <a:avLst/>
          </a:prstGeom>
        </p:spPr>
      </p:pic>
    </p:spTree>
    <p:extLst>
      <p:ext uri="{BB962C8B-B14F-4D97-AF65-F5344CB8AC3E}">
        <p14:creationId xmlns:p14="http://schemas.microsoft.com/office/powerpoint/2010/main" val="8162169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F0000"/>
                </a:solidFill>
                <a:latin typeface="Goudy Old Style"/>
                <a:cs typeface="Goudy Old Style"/>
              </a:rPr>
              <a:t>Popular image of amateur radio</a:t>
            </a:r>
            <a:endParaRPr lang="en-US" u="sng" dirty="0">
              <a:solidFill>
                <a:srgbClr val="FF0000"/>
              </a:solidFill>
              <a:latin typeface="Goudy Old Style"/>
              <a:cs typeface="Goudy Old Style"/>
            </a:endParaRPr>
          </a:p>
        </p:txBody>
      </p:sp>
      <p:sp>
        <p:nvSpPr>
          <p:cNvPr id="3" name="Content Placeholder 2"/>
          <p:cNvSpPr>
            <a:spLocks noGrp="1"/>
          </p:cNvSpPr>
          <p:nvPr>
            <p:ph idx="1"/>
          </p:nvPr>
        </p:nvSpPr>
        <p:spPr/>
        <p:txBody>
          <a:bodyPr/>
          <a:lstStyle/>
          <a:p>
            <a:endParaRPr lang="en-US" dirty="0" smtClean="0"/>
          </a:p>
          <a:p>
            <a:endParaRPr lang="en-US" dirty="0"/>
          </a:p>
        </p:txBody>
      </p:sp>
      <p:pic>
        <p:nvPicPr>
          <p:cNvPr id="5" name="Picture 4" descr="marconi-house-operator-191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0731" y="1417638"/>
            <a:ext cx="6438226" cy="4978009"/>
          </a:xfrm>
          <a:prstGeom prst="rect">
            <a:avLst/>
          </a:prstGeom>
        </p:spPr>
      </p:pic>
    </p:spTree>
    <p:extLst>
      <p:ext uri="{BB962C8B-B14F-4D97-AF65-F5344CB8AC3E}">
        <p14:creationId xmlns:p14="http://schemas.microsoft.com/office/powerpoint/2010/main" val="212654979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FF0000"/>
                </a:solidFill>
                <a:latin typeface="Goudy Old Style"/>
                <a:cs typeface="Goudy Old Style"/>
              </a:rPr>
              <a:t>Portable equipment</a:t>
            </a:r>
            <a:endParaRPr lang="en-US" b="1" u="sng" dirty="0">
              <a:latin typeface="Goudy Old Style"/>
              <a:cs typeface="Goudy Old Style"/>
            </a:endParaRPr>
          </a:p>
        </p:txBody>
      </p:sp>
      <p:pic>
        <p:nvPicPr>
          <p:cNvPr id="3" name="Picture 2" descr="yuasa_np41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9075" y="2536060"/>
            <a:ext cx="3471302" cy="2549237"/>
          </a:xfrm>
          <a:prstGeom prst="rect">
            <a:avLst/>
          </a:prstGeom>
        </p:spPr>
      </p:pic>
      <p:pic>
        <p:nvPicPr>
          <p:cNvPr id="5" name="Content Placeholder 4" descr="components-2.jpg"/>
          <p:cNvPicPr>
            <a:picLocks noGrp="1" noChangeAspect="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374470" y="2536060"/>
            <a:ext cx="4635301" cy="2549237"/>
          </a:xfrm>
        </p:spPr>
      </p:pic>
    </p:spTree>
    <p:extLst>
      <p:ext uri="{BB962C8B-B14F-4D97-AF65-F5344CB8AC3E}">
        <p14:creationId xmlns:p14="http://schemas.microsoft.com/office/powerpoint/2010/main" val="412816818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_26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83913" y="954728"/>
            <a:ext cx="6138060" cy="4603545"/>
          </a:xfrm>
          <a:prstGeom prst="rect">
            <a:avLst/>
          </a:prstGeom>
        </p:spPr>
      </p:pic>
    </p:spTree>
    <p:extLst>
      <p:ext uri="{BB962C8B-B14F-4D97-AF65-F5344CB8AC3E}">
        <p14:creationId xmlns:p14="http://schemas.microsoft.com/office/powerpoint/2010/main" val="337248873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qdefaul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6600" y="1141474"/>
            <a:ext cx="6096000" cy="4572000"/>
          </a:xfrm>
          <a:prstGeom prst="rect">
            <a:avLst/>
          </a:prstGeom>
        </p:spPr>
      </p:pic>
    </p:spTree>
    <p:extLst>
      <p:ext uri="{BB962C8B-B14F-4D97-AF65-F5344CB8AC3E}">
        <p14:creationId xmlns:p14="http://schemas.microsoft.com/office/powerpoint/2010/main" val="56866040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RZ_ped_mobil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6946" y="1255745"/>
            <a:ext cx="5720354" cy="4290266"/>
          </a:xfrm>
          <a:prstGeom prst="rect">
            <a:avLst/>
          </a:prstGeom>
        </p:spPr>
      </p:pic>
    </p:spTree>
    <p:extLst>
      <p:ext uri="{BB962C8B-B14F-4D97-AF65-F5344CB8AC3E}">
        <p14:creationId xmlns:p14="http://schemas.microsoft.com/office/powerpoint/2010/main" val="396460297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21042012436.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4137286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31205"/>
            <a:ext cx="7772400" cy="1470025"/>
          </a:xfrm>
        </p:spPr>
        <p:txBody>
          <a:bodyPr/>
          <a:lstStyle/>
          <a:p>
            <a:r>
              <a:rPr lang="en-US" b="1" u="sng" dirty="0" smtClean="0">
                <a:solidFill>
                  <a:srgbClr val="FF0000"/>
                </a:solidFill>
                <a:latin typeface="Goudy Old Style"/>
                <a:cs typeface="Goudy Old Style"/>
              </a:rPr>
              <a:t>More information</a:t>
            </a:r>
            <a:endParaRPr lang="en-US" b="1" u="sng" dirty="0">
              <a:solidFill>
                <a:srgbClr val="FF0000"/>
              </a:solidFill>
              <a:latin typeface="Goudy Old Style"/>
              <a:cs typeface="Goudy Old Style"/>
            </a:endParaRPr>
          </a:p>
        </p:txBody>
      </p:sp>
      <p:sp>
        <p:nvSpPr>
          <p:cNvPr id="5" name="Subtitle 4"/>
          <p:cNvSpPr>
            <a:spLocks noGrp="1"/>
          </p:cNvSpPr>
          <p:nvPr>
            <p:ph type="subTitle" idx="1"/>
          </p:nvPr>
        </p:nvSpPr>
        <p:spPr>
          <a:xfrm>
            <a:off x="343893" y="3886200"/>
            <a:ext cx="8220085" cy="1752600"/>
          </a:xfrm>
        </p:spPr>
        <p:txBody>
          <a:bodyPr>
            <a:noAutofit/>
          </a:bodyPr>
          <a:lstStyle/>
          <a:p>
            <a:r>
              <a:rPr lang="en-US" sz="6000" dirty="0">
                <a:solidFill>
                  <a:srgbClr val="008000"/>
                </a:solidFill>
                <a:effectLst>
                  <a:glow rad="228600">
                    <a:schemeClr val="accent3">
                      <a:satMod val="175000"/>
                      <a:alpha val="40000"/>
                    </a:schemeClr>
                  </a:glow>
                </a:effectLst>
              </a:rPr>
              <a:t>http://</a:t>
            </a:r>
            <a:r>
              <a:rPr lang="en-US" sz="6000" dirty="0" err="1">
                <a:solidFill>
                  <a:srgbClr val="008000"/>
                </a:solidFill>
                <a:effectLst>
                  <a:glow rad="228600">
                    <a:schemeClr val="accent3">
                      <a:satMod val="175000"/>
                      <a:alpha val="40000"/>
                    </a:schemeClr>
                  </a:glow>
                </a:effectLst>
              </a:rPr>
              <a:t>www.wia.org.au</a:t>
            </a:r>
            <a:endParaRPr lang="en-US" sz="6000" dirty="0">
              <a:solidFill>
                <a:srgbClr val="008000"/>
              </a:solidFill>
              <a:effectLst>
                <a:glow rad="228600">
                  <a:schemeClr val="accent3">
                    <a:satMod val="175000"/>
                    <a:alpha val="40000"/>
                  </a:schemeClr>
                </a:glow>
              </a:effectLst>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893" y="2357704"/>
            <a:ext cx="8458200" cy="667753"/>
          </a:xfrm>
          <a:prstGeom prst="rect">
            <a:avLst/>
          </a:prstGeom>
        </p:spPr>
      </p:pic>
    </p:spTree>
    <p:extLst>
      <p:ext uri="{BB962C8B-B14F-4D97-AF65-F5344CB8AC3E}">
        <p14:creationId xmlns:p14="http://schemas.microsoft.com/office/powerpoint/2010/main" val="249611862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068"/>
            <a:ext cx="8229600" cy="1143000"/>
          </a:xfrm>
        </p:spPr>
        <p:txBody>
          <a:bodyPr>
            <a:noAutofit/>
          </a:bodyPr>
          <a:lstStyle/>
          <a:p>
            <a:r>
              <a:rPr lang="en-US" sz="7200" b="1" u="sng" dirty="0" smtClean="0">
                <a:solidFill>
                  <a:srgbClr val="FF0000"/>
                </a:solidFill>
                <a:latin typeface="Goudy Old Style"/>
                <a:cs typeface="Goudy Old Style"/>
              </a:rPr>
              <a:t>Any questions ???</a:t>
            </a:r>
            <a:endParaRPr lang="en-US" sz="7200" b="1" u="sng" dirty="0">
              <a:solidFill>
                <a:srgbClr val="FF0000"/>
              </a:solidFill>
              <a:latin typeface="Goudy Old Style"/>
              <a:cs typeface="Goudy Old Style"/>
            </a:endParaRPr>
          </a:p>
        </p:txBody>
      </p:sp>
      <p:sp>
        <p:nvSpPr>
          <p:cNvPr id="3" name="Content Placeholder 2"/>
          <p:cNvSpPr>
            <a:spLocks noGrp="1"/>
          </p:cNvSpPr>
          <p:nvPr>
            <p:ph idx="1"/>
          </p:nvPr>
        </p:nvSpPr>
        <p:spPr/>
        <p:txBody>
          <a:bodyPr/>
          <a:lstStyle/>
          <a:p>
            <a:pPr marL="0" indent="0" algn="ctr">
              <a:buNone/>
            </a:pPr>
            <a:endParaRPr lang="en-US" dirty="0" smtClean="0">
              <a:solidFill>
                <a:srgbClr val="008000"/>
              </a:solidFill>
            </a:endParaRPr>
          </a:p>
          <a:p>
            <a:pPr marL="0" indent="0" algn="ctr">
              <a:buNone/>
            </a:pPr>
            <a:r>
              <a:rPr lang="en-US" dirty="0" smtClean="0">
                <a:solidFill>
                  <a:srgbClr val="008000"/>
                </a:solidFill>
                <a:effectLst>
                  <a:glow rad="228600">
                    <a:schemeClr val="accent3">
                      <a:satMod val="175000"/>
                      <a:alpha val="40000"/>
                    </a:schemeClr>
                  </a:glow>
                </a:effectLst>
              </a:rPr>
              <a:t>http</a:t>
            </a:r>
            <a:r>
              <a:rPr lang="en-US" dirty="0">
                <a:solidFill>
                  <a:srgbClr val="008000"/>
                </a:solidFill>
                <a:effectLst>
                  <a:glow rad="228600">
                    <a:schemeClr val="accent3">
                      <a:satMod val="175000"/>
                      <a:alpha val="40000"/>
                    </a:schemeClr>
                  </a:glow>
                </a:effectLst>
              </a:rPr>
              <a:t>://</a:t>
            </a:r>
            <a:r>
              <a:rPr lang="en-US" dirty="0" err="1">
                <a:solidFill>
                  <a:srgbClr val="008000"/>
                </a:solidFill>
                <a:effectLst>
                  <a:glow rad="228600">
                    <a:schemeClr val="accent3">
                      <a:satMod val="175000"/>
                      <a:alpha val="40000"/>
                    </a:schemeClr>
                  </a:glow>
                </a:effectLst>
              </a:rPr>
              <a:t>www.ahars.com.au</a:t>
            </a:r>
            <a:endParaRPr lang="en-US" dirty="0">
              <a:solidFill>
                <a:srgbClr val="008000"/>
              </a:solidFill>
              <a:effectLst>
                <a:glow rad="228600">
                  <a:schemeClr val="accent3">
                    <a:satMod val="175000"/>
                    <a:alpha val="40000"/>
                  </a:schemeClr>
                </a:glow>
              </a:effectLst>
            </a:endParaRPr>
          </a:p>
        </p:txBody>
      </p:sp>
      <p:pic>
        <p:nvPicPr>
          <p:cNvPr id="5" name="Picture 4" descr="ahars_logo_4-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78376" y="3867660"/>
            <a:ext cx="2172490" cy="1869125"/>
          </a:xfrm>
          <a:prstGeom prst="rect">
            <a:avLst/>
          </a:prstGeom>
        </p:spPr>
      </p:pic>
    </p:spTree>
    <p:extLst>
      <p:ext uri="{BB962C8B-B14F-4D97-AF65-F5344CB8AC3E}">
        <p14:creationId xmlns:p14="http://schemas.microsoft.com/office/powerpoint/2010/main" val="31071819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Goudy Old Style"/>
                <a:cs typeface="Goudy Old Style"/>
              </a:rPr>
              <a:t>Demographics.</a:t>
            </a:r>
            <a:endParaRPr lang="en-US" b="1" dirty="0">
              <a:solidFill>
                <a:srgbClr val="FF0000"/>
              </a:solidFill>
              <a:latin typeface="Goudy Old Style"/>
              <a:cs typeface="Goudy Old Style"/>
            </a:endParaRPr>
          </a:p>
        </p:txBody>
      </p:sp>
      <p:sp>
        <p:nvSpPr>
          <p:cNvPr id="3" name="Content Placeholder 2"/>
          <p:cNvSpPr>
            <a:spLocks noGrp="1"/>
          </p:cNvSpPr>
          <p:nvPr>
            <p:ph idx="1"/>
          </p:nvPr>
        </p:nvSpPr>
        <p:spPr>
          <a:xfrm>
            <a:off x="457200" y="1600200"/>
            <a:ext cx="4926557" cy="4525963"/>
          </a:xfrm>
        </p:spPr>
        <p:txBody>
          <a:bodyPr/>
          <a:lstStyle/>
          <a:p>
            <a:r>
              <a:rPr lang="en-US" dirty="0" smtClean="0">
                <a:solidFill>
                  <a:srgbClr val="3366FF"/>
                </a:solidFill>
              </a:rPr>
              <a:t>1,296,000 – Japan (1 % of the population)</a:t>
            </a:r>
          </a:p>
          <a:p>
            <a:r>
              <a:rPr lang="en-US" dirty="0" smtClean="0">
                <a:solidFill>
                  <a:srgbClr val="3366FF"/>
                </a:solidFill>
              </a:rPr>
              <a:t>739,000 – USA</a:t>
            </a:r>
          </a:p>
          <a:p>
            <a:r>
              <a:rPr lang="en-US" dirty="0" smtClean="0">
                <a:solidFill>
                  <a:srgbClr val="3366FF"/>
                </a:solidFill>
              </a:rPr>
              <a:t>75,300 - Germany</a:t>
            </a:r>
          </a:p>
          <a:p>
            <a:r>
              <a:rPr lang="en-US" dirty="0" smtClean="0">
                <a:solidFill>
                  <a:srgbClr val="3366FF"/>
                </a:solidFill>
              </a:rPr>
              <a:t>59,000 - UK</a:t>
            </a:r>
          </a:p>
          <a:p>
            <a:r>
              <a:rPr lang="en-US" dirty="0" smtClean="0">
                <a:solidFill>
                  <a:srgbClr val="3366FF"/>
                </a:solidFill>
              </a:rPr>
              <a:t>15,330 – Australia</a:t>
            </a:r>
          </a:p>
          <a:p>
            <a:r>
              <a:rPr lang="en-US" dirty="0" smtClean="0">
                <a:solidFill>
                  <a:srgbClr val="3366FF"/>
                </a:solidFill>
              </a:rPr>
              <a:t>6,000 – South Africa</a:t>
            </a:r>
            <a:endParaRPr lang="en-US" dirty="0">
              <a:solidFill>
                <a:srgbClr val="3366FF"/>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3757" y="1875755"/>
            <a:ext cx="2782629" cy="1600012"/>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3757" y="3972255"/>
            <a:ext cx="2750677" cy="2001118"/>
          </a:xfrm>
          <a:prstGeom prst="rect">
            <a:avLst/>
          </a:prstGeom>
        </p:spPr>
      </p:pic>
    </p:spTree>
    <p:extLst>
      <p:ext uri="{BB962C8B-B14F-4D97-AF65-F5344CB8AC3E}">
        <p14:creationId xmlns:p14="http://schemas.microsoft.com/office/powerpoint/2010/main" val="19018173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016"/>
            <a:ext cx="8229600" cy="857597"/>
          </a:xfrm>
        </p:spPr>
        <p:txBody>
          <a:bodyPr/>
          <a:lstStyle/>
          <a:p>
            <a:r>
              <a:rPr lang="en-US" b="1" u="sng" dirty="0" smtClean="0">
                <a:solidFill>
                  <a:srgbClr val="FF0000"/>
                </a:solidFill>
                <a:latin typeface="Goudy Old Style"/>
                <a:cs typeface="Goudy Old Style"/>
              </a:rPr>
              <a:t>Famous amateurs</a:t>
            </a:r>
            <a:endParaRPr lang="en-US" b="1" u="sng" dirty="0">
              <a:solidFill>
                <a:srgbClr val="FF0000"/>
              </a:solidFill>
              <a:latin typeface="Goudy Old Style"/>
              <a:cs typeface="Goudy Old Style"/>
            </a:endParaRPr>
          </a:p>
        </p:txBody>
      </p:sp>
      <p:sp>
        <p:nvSpPr>
          <p:cNvPr id="3" name="Content Placeholder 2"/>
          <p:cNvSpPr>
            <a:spLocks noGrp="1"/>
          </p:cNvSpPr>
          <p:nvPr>
            <p:ph idx="1"/>
          </p:nvPr>
        </p:nvSpPr>
        <p:spPr>
          <a:xfrm>
            <a:off x="457200" y="1229330"/>
            <a:ext cx="8229600" cy="4896833"/>
          </a:xfrm>
        </p:spPr>
        <p:txBody>
          <a:bodyPr/>
          <a:lstStyle/>
          <a:p>
            <a:r>
              <a:rPr lang="en-US" dirty="0" smtClean="0">
                <a:solidFill>
                  <a:srgbClr val="3366FF"/>
                </a:solidFill>
              </a:rPr>
              <a:t>Dick Smith</a:t>
            </a:r>
          </a:p>
          <a:p>
            <a:r>
              <a:rPr lang="en-US" dirty="0" smtClean="0">
                <a:solidFill>
                  <a:srgbClr val="3366FF"/>
                </a:solidFill>
              </a:rPr>
              <a:t>Andy Thomas</a:t>
            </a:r>
          </a:p>
          <a:p>
            <a:r>
              <a:rPr lang="en-US" dirty="0" smtClean="0">
                <a:solidFill>
                  <a:srgbClr val="3366FF"/>
                </a:solidFill>
              </a:rPr>
              <a:t>Walter Cronkite</a:t>
            </a:r>
          </a:p>
          <a:p>
            <a:r>
              <a:rPr lang="en-US" dirty="0" smtClean="0">
                <a:solidFill>
                  <a:srgbClr val="3366FF"/>
                </a:solidFill>
              </a:rPr>
              <a:t>Joe Walsh </a:t>
            </a:r>
          </a:p>
          <a:p>
            <a:r>
              <a:rPr lang="en-US" dirty="0" err="1" smtClean="0">
                <a:solidFill>
                  <a:srgbClr val="3366FF"/>
                </a:solidFill>
              </a:rPr>
              <a:t>Feargal</a:t>
            </a:r>
            <a:r>
              <a:rPr lang="en-US" dirty="0" smtClean="0">
                <a:solidFill>
                  <a:srgbClr val="3366FF"/>
                </a:solidFill>
              </a:rPr>
              <a:t> Sharkey</a:t>
            </a:r>
          </a:p>
        </p:txBody>
      </p:sp>
      <p:pic>
        <p:nvPicPr>
          <p:cNvPr id="9" name="Picture 8" descr="feargal-sharkey-loving-you-virgi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2029" y="4532108"/>
            <a:ext cx="1862328" cy="1828800"/>
          </a:xfrm>
          <a:prstGeom prst="rect">
            <a:avLst/>
          </a:prstGeom>
        </p:spPr>
      </p:pic>
      <p:pic>
        <p:nvPicPr>
          <p:cNvPr id="10" name="Picture 9" descr="dicksmith_narrowweb__300x462,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7908" y="1384015"/>
            <a:ext cx="1631866" cy="2513074"/>
          </a:xfrm>
          <a:prstGeom prst="rect">
            <a:avLst/>
          </a:prstGeom>
        </p:spPr>
      </p:pic>
      <p:pic>
        <p:nvPicPr>
          <p:cNvPr id="11" name="Picture 10" descr="220px-Astronaut_Andy_Thomas.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67345" y="1384015"/>
            <a:ext cx="2003175" cy="2513074"/>
          </a:xfrm>
          <a:prstGeom prst="rect">
            <a:avLst/>
          </a:prstGeom>
        </p:spPr>
      </p:pic>
      <p:pic>
        <p:nvPicPr>
          <p:cNvPr id="12" name="Picture 11" descr="Joe-Walsh-rediscovers-the-joys-of-Analog-6524521N-x-large.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30566" y="4532108"/>
            <a:ext cx="2349208" cy="1725949"/>
          </a:xfrm>
          <a:prstGeom prst="rect">
            <a:avLst/>
          </a:prstGeom>
        </p:spPr>
      </p:pic>
      <p:pic>
        <p:nvPicPr>
          <p:cNvPr id="13" name="Picture 12" descr="walter_kronkite.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17427" y="4054352"/>
            <a:ext cx="1969373" cy="2461716"/>
          </a:xfrm>
          <a:prstGeom prst="rect">
            <a:avLst/>
          </a:prstGeom>
        </p:spPr>
      </p:pic>
    </p:spTree>
    <p:extLst>
      <p:ext uri="{BB962C8B-B14F-4D97-AF65-F5344CB8AC3E}">
        <p14:creationId xmlns:p14="http://schemas.microsoft.com/office/powerpoint/2010/main" val="35286422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erman Munster.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733" y="575078"/>
            <a:ext cx="8884606" cy="5487198"/>
          </a:xfrm>
          <a:prstGeom prst="rect">
            <a:avLst/>
          </a:prstGeom>
        </p:spPr>
      </p:pic>
    </p:spTree>
    <p:extLst>
      <p:ext uri="{BB962C8B-B14F-4D97-AF65-F5344CB8AC3E}">
        <p14:creationId xmlns:p14="http://schemas.microsoft.com/office/powerpoint/2010/main" val="541469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solidFill>
                  <a:srgbClr val="FF0000"/>
                </a:solidFill>
                <a:latin typeface="Goudy Old Style"/>
                <a:cs typeface="Goudy Old Style"/>
              </a:rPr>
              <a:t>How did the term ‘Ham radio’ originate ?</a:t>
            </a:r>
            <a:endParaRPr lang="en-US" b="1" u="sng" dirty="0">
              <a:solidFill>
                <a:srgbClr val="FF0000"/>
              </a:solidFill>
              <a:latin typeface="Goudy Old Style"/>
              <a:cs typeface="Goudy Old Style"/>
            </a:endParaRPr>
          </a:p>
        </p:txBody>
      </p:sp>
      <p:sp>
        <p:nvSpPr>
          <p:cNvPr id="3" name="Content Placeholder 2"/>
          <p:cNvSpPr>
            <a:spLocks noGrp="1"/>
          </p:cNvSpPr>
          <p:nvPr>
            <p:ph idx="1"/>
          </p:nvPr>
        </p:nvSpPr>
        <p:spPr>
          <a:xfrm>
            <a:off x="457201" y="1600200"/>
            <a:ext cx="4631010" cy="4525963"/>
          </a:xfrm>
        </p:spPr>
        <p:txBody>
          <a:bodyPr>
            <a:normAutofit fontScale="92500" lnSpcReduction="10000"/>
          </a:bodyPr>
          <a:lstStyle/>
          <a:p>
            <a:r>
              <a:rPr lang="en-US" dirty="0" smtClean="0">
                <a:solidFill>
                  <a:srgbClr val="3366FF"/>
                </a:solidFill>
              </a:rPr>
              <a:t>In 1908 three Harvard Wireless members – Albert Hyman, Bob </a:t>
            </a:r>
            <a:r>
              <a:rPr lang="en-US" dirty="0" err="1" smtClean="0">
                <a:solidFill>
                  <a:srgbClr val="3366FF"/>
                </a:solidFill>
              </a:rPr>
              <a:t>Almy</a:t>
            </a:r>
            <a:r>
              <a:rPr lang="en-US" dirty="0" smtClean="0">
                <a:solidFill>
                  <a:srgbClr val="3366FF"/>
                </a:solidFill>
              </a:rPr>
              <a:t>, &amp; </a:t>
            </a:r>
            <a:r>
              <a:rPr lang="en-US" dirty="0" err="1" smtClean="0">
                <a:solidFill>
                  <a:srgbClr val="3366FF"/>
                </a:solidFill>
              </a:rPr>
              <a:t>Peggie</a:t>
            </a:r>
            <a:r>
              <a:rPr lang="en-US" dirty="0" smtClean="0">
                <a:solidFill>
                  <a:srgbClr val="3366FF"/>
                </a:solidFill>
              </a:rPr>
              <a:t> Murray, created the acronym from their last names </a:t>
            </a:r>
          </a:p>
          <a:p>
            <a:r>
              <a:rPr lang="en-US" dirty="0" smtClean="0">
                <a:solidFill>
                  <a:srgbClr val="3366FF"/>
                </a:solidFill>
              </a:rPr>
              <a:t>Hertz, Armstrong, &amp; Marconi </a:t>
            </a:r>
          </a:p>
          <a:p>
            <a:r>
              <a:rPr lang="en-US" dirty="0" smtClean="0">
                <a:solidFill>
                  <a:srgbClr val="3366FF"/>
                </a:solidFill>
              </a:rPr>
              <a:t>Amateurs in the early days causing interference</a:t>
            </a:r>
            <a:endParaRPr lang="en-US" dirty="0">
              <a:solidFill>
                <a:srgbClr val="3366FF"/>
              </a:solidFill>
            </a:endParaRPr>
          </a:p>
        </p:txBody>
      </p:sp>
      <p:pic>
        <p:nvPicPr>
          <p:cNvPr id="5" name="Picture 4" descr="History_ham_2-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3336" y="2825018"/>
            <a:ext cx="3243464" cy="1978755"/>
          </a:xfrm>
          <a:prstGeom prst="rect">
            <a:avLst/>
          </a:prstGeom>
        </p:spPr>
      </p:pic>
    </p:spTree>
    <p:extLst>
      <p:ext uri="{BB962C8B-B14F-4D97-AF65-F5344CB8AC3E}">
        <p14:creationId xmlns:p14="http://schemas.microsoft.com/office/powerpoint/2010/main" val="29471264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8669</TotalTime>
  <Words>3164</Words>
  <Application>Microsoft Macintosh PowerPoint</Application>
  <PresentationFormat>On-screen Show (4:3)</PresentationFormat>
  <Paragraphs>307</Paragraphs>
  <Slides>56</Slides>
  <Notes>55</Notes>
  <HiddenSlides>0</HiddenSlides>
  <MMClips>1</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Amateur radio  </vt:lpstr>
      <vt:lpstr>What is amateur radio ?</vt:lpstr>
      <vt:lpstr>Is it similar to CB radio ?</vt:lpstr>
      <vt:lpstr>‘10-4 good buddy’</vt:lpstr>
      <vt:lpstr>Popular image of amateur radio</vt:lpstr>
      <vt:lpstr>Demographics.</vt:lpstr>
      <vt:lpstr>Famous amateurs</vt:lpstr>
      <vt:lpstr>PowerPoint Presentation</vt:lpstr>
      <vt:lpstr>How did the term ‘Ham radio’ originate ?</vt:lpstr>
      <vt:lpstr>History of amateur radio</vt:lpstr>
      <vt:lpstr>History of amateur radio</vt:lpstr>
      <vt:lpstr>History of amateur radio</vt:lpstr>
      <vt:lpstr>Fr. Maximillian Kolbe</vt:lpstr>
      <vt:lpstr>Getting a licence in Australia</vt:lpstr>
      <vt:lpstr>What can you do ?</vt:lpstr>
      <vt:lpstr>What do you talk about ?</vt:lpstr>
      <vt:lpstr>International friendship</vt:lpstr>
      <vt:lpstr>Hidden Transmitter Hunts</vt:lpstr>
      <vt:lpstr>Satellites</vt:lpstr>
      <vt:lpstr>Sending pictures via Radio</vt:lpstr>
      <vt:lpstr>Digital modes</vt:lpstr>
      <vt:lpstr>QSL cards</vt:lpstr>
      <vt:lpstr>PowerPoint Presentation</vt:lpstr>
      <vt:lpstr>PowerPoint Presentation</vt:lpstr>
      <vt:lpstr>Awards</vt:lpstr>
      <vt:lpstr>Contests</vt:lpstr>
      <vt:lpstr>In times of emergency….. “when all else fails”.</vt:lpstr>
      <vt:lpstr>PowerPoint Presentation</vt:lpstr>
      <vt:lpstr>Equipment</vt:lpstr>
      <vt:lpstr>PowerPoint Presentation</vt:lpstr>
      <vt:lpstr>PowerPoint Presentation</vt:lpstr>
      <vt:lpstr>PowerPoint Presentation</vt:lpstr>
      <vt:lpstr>PowerPoint Presentation</vt:lpstr>
      <vt:lpstr>PowerPoint Presentation</vt:lpstr>
      <vt:lpstr>Summits on the Air (SOTA)</vt:lpstr>
      <vt:lpstr>Summits on the Air (SOTA)</vt:lpstr>
      <vt:lpstr>Summits on the Air</vt:lpstr>
      <vt:lpstr>Summits on the Air (SOTA)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VK5 National &amp; Conservation Parks Award</vt:lpstr>
      <vt:lpstr>PowerPoint Presentation</vt:lpstr>
      <vt:lpstr>PowerPoint Presentation</vt:lpstr>
      <vt:lpstr>Portable equipment</vt:lpstr>
      <vt:lpstr>Portable equipment</vt:lpstr>
      <vt:lpstr>PowerPoint Presentation</vt:lpstr>
      <vt:lpstr>PowerPoint Presentation</vt:lpstr>
      <vt:lpstr>PowerPoint Presentation</vt:lpstr>
      <vt:lpstr>PowerPoint Presentation</vt:lpstr>
      <vt:lpstr>More information</vt:lpstr>
      <vt:lpstr>Any questions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Amateur radio &amp; bushwalking</dc:title>
  <dc:creator>Paul/SIMMONDS</dc:creator>
  <cp:lastModifiedBy>Paul/SIMMONDS</cp:lastModifiedBy>
  <cp:revision>83</cp:revision>
  <cp:lastPrinted>2013-08-07T05:58:33Z</cp:lastPrinted>
  <dcterms:created xsi:type="dcterms:W3CDTF">2013-07-17T11:33:01Z</dcterms:created>
  <dcterms:modified xsi:type="dcterms:W3CDTF">2016-09-22T12:45:40Z</dcterms:modified>
</cp:coreProperties>
</file>