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40" r:id="rId1"/>
  </p:sldMasterIdLst>
  <p:notesMasterIdLst>
    <p:notesMasterId r:id="rId22"/>
  </p:notesMasterIdLst>
  <p:sldIdLst>
    <p:sldId id="256" r:id="rId2"/>
    <p:sldId id="257" r:id="rId3"/>
    <p:sldId id="258" r:id="rId4"/>
    <p:sldId id="273" r:id="rId5"/>
    <p:sldId id="259" r:id="rId6"/>
    <p:sldId id="260" r:id="rId7"/>
    <p:sldId id="261" r:id="rId8"/>
    <p:sldId id="262" r:id="rId9"/>
    <p:sldId id="263" r:id="rId10"/>
    <p:sldId id="264" r:id="rId11"/>
    <p:sldId id="265" r:id="rId12"/>
    <p:sldId id="266" r:id="rId13"/>
    <p:sldId id="267" r:id="rId14"/>
    <p:sldId id="269" r:id="rId15"/>
    <p:sldId id="270" r:id="rId16"/>
    <p:sldId id="268" r:id="rId17"/>
    <p:sldId id="272" r:id="rId18"/>
    <p:sldId id="271" r:id="rId19"/>
    <p:sldId id="274"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DD1318"/>
    <a:srgbClr val="F02451"/>
    <a:srgbClr val="F01D17"/>
    <a:srgbClr val="D81B1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419" autoAdjust="0"/>
  </p:normalViewPr>
  <p:slideViewPr>
    <p:cSldViewPr snapToGrid="0" snapToObjects="1">
      <p:cViewPr>
        <p:scale>
          <a:sx n="99" d="100"/>
          <a:sy n="99" d="100"/>
        </p:scale>
        <p:origin x="-1808"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3C5ECD-706D-C74E-9973-5EB01E567A9B}" type="datetimeFigureOut">
              <a:rPr lang="en-US" smtClean="0"/>
              <a:t>3/25/14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5325F6-2D09-8E4A-BB67-A9B24B8E00FE}" type="slidenum">
              <a:rPr lang="en-US" smtClean="0"/>
              <a:t>‹#›</a:t>
            </a:fld>
            <a:endParaRPr lang="en-US"/>
          </a:p>
        </p:txBody>
      </p:sp>
    </p:spTree>
    <p:extLst>
      <p:ext uri="{BB962C8B-B14F-4D97-AF65-F5344CB8AC3E}">
        <p14:creationId xmlns:p14="http://schemas.microsoft.com/office/powerpoint/2010/main" val="6354366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t>
            </a:r>
            <a:r>
              <a:rPr lang="en-US" dirty="0" smtClean="0"/>
              <a:t>Evening.</a:t>
            </a:r>
            <a:r>
              <a:rPr lang="en-US" baseline="0" dirty="0" smtClean="0"/>
              <a:t> </a:t>
            </a:r>
            <a:r>
              <a:rPr lang="en-US" baseline="0" dirty="0" smtClean="0"/>
              <a:t>I would like to thank Paul and Mitch for inviting us to talk about Summits on the Air with your club.  Both </a:t>
            </a:r>
            <a:r>
              <a:rPr lang="en-US" baseline="0" dirty="0" smtClean="0"/>
              <a:t>Pete- </a:t>
            </a:r>
            <a:r>
              <a:rPr lang="en-US" baseline="0" dirty="0" smtClean="0"/>
              <a:t>WH6LE and myself are very active participants in the program.  </a:t>
            </a:r>
            <a:r>
              <a:rPr lang="en-US" baseline="0" dirty="0" smtClean="0"/>
              <a:t>I have found SOTA to be </a:t>
            </a:r>
            <a:r>
              <a:rPr lang="en-US" baseline="0" dirty="0" smtClean="0"/>
              <a:t>a whole lot of fun </a:t>
            </a:r>
            <a:r>
              <a:rPr lang="en-US" baseline="0" dirty="0" smtClean="0"/>
              <a:t>and </a:t>
            </a:r>
            <a:r>
              <a:rPr lang="en-US" baseline="0" dirty="0" smtClean="0"/>
              <a:t>very rewarding.  What can be better than combining a couple of great hobbies – hiking and ham </a:t>
            </a:r>
            <a:r>
              <a:rPr lang="en-US" baseline="0" smtClean="0"/>
              <a:t>radio.  Our </a:t>
            </a:r>
            <a:r>
              <a:rPr lang="en-US" baseline="0" dirty="0" smtClean="0"/>
              <a:t>goal tonight is to give you a nuts and bolts tour of SOTA, so that you have the </a:t>
            </a:r>
            <a:r>
              <a:rPr lang="en-US" baseline="0" dirty="0" smtClean="0"/>
              <a:t>information you need to </a:t>
            </a:r>
            <a:r>
              <a:rPr lang="en-US" baseline="0" dirty="0" smtClean="0"/>
              <a:t>jump right in, either chasing and/or activating a summit.</a:t>
            </a:r>
            <a:endParaRPr lang="en-US" dirty="0"/>
          </a:p>
        </p:txBody>
      </p:sp>
      <p:sp>
        <p:nvSpPr>
          <p:cNvPr id="4" name="Slide Number Placeholder 3"/>
          <p:cNvSpPr>
            <a:spLocks noGrp="1"/>
          </p:cNvSpPr>
          <p:nvPr>
            <p:ph type="sldNum" sz="quarter" idx="10"/>
          </p:nvPr>
        </p:nvSpPr>
        <p:spPr/>
        <p:txBody>
          <a:bodyPr/>
          <a:lstStyle/>
          <a:p>
            <a:fld id="{955325F6-2D09-8E4A-BB67-A9B24B8E00FE}" type="slidenum">
              <a:rPr lang="en-US" smtClean="0"/>
              <a:t>1</a:t>
            </a:fld>
            <a:endParaRPr lang="en-US"/>
          </a:p>
        </p:txBody>
      </p:sp>
    </p:spTree>
    <p:extLst>
      <p:ext uri="{BB962C8B-B14F-4D97-AF65-F5344CB8AC3E}">
        <p14:creationId xmlns:p14="http://schemas.microsoft.com/office/powerpoint/2010/main" val="486892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5325F6-2D09-8E4A-BB67-A9B24B8E00FE}" type="slidenum">
              <a:rPr lang="en-US" smtClean="0"/>
              <a:t>10</a:t>
            </a:fld>
            <a:endParaRPr lang="en-US"/>
          </a:p>
        </p:txBody>
      </p:sp>
    </p:spTree>
    <p:extLst>
      <p:ext uri="{BB962C8B-B14F-4D97-AF65-F5344CB8AC3E}">
        <p14:creationId xmlns:p14="http://schemas.microsoft.com/office/powerpoint/2010/main" val="429865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5325F6-2D09-8E4A-BB67-A9B24B8E00FE}" type="slidenum">
              <a:rPr lang="en-US" smtClean="0"/>
              <a:t>11</a:t>
            </a:fld>
            <a:endParaRPr lang="en-US"/>
          </a:p>
        </p:txBody>
      </p:sp>
    </p:spTree>
    <p:extLst>
      <p:ext uri="{BB962C8B-B14F-4D97-AF65-F5344CB8AC3E}">
        <p14:creationId xmlns:p14="http://schemas.microsoft.com/office/powerpoint/2010/main" val="3062118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5325F6-2D09-8E4A-BB67-A9B24B8E00FE}" type="slidenum">
              <a:rPr lang="en-US" smtClean="0"/>
              <a:t>12</a:t>
            </a:fld>
            <a:endParaRPr lang="en-US"/>
          </a:p>
        </p:txBody>
      </p:sp>
    </p:spTree>
    <p:extLst>
      <p:ext uri="{BB962C8B-B14F-4D97-AF65-F5344CB8AC3E}">
        <p14:creationId xmlns:p14="http://schemas.microsoft.com/office/powerpoint/2010/main" val="2656416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5325F6-2D09-8E4A-BB67-A9B24B8E00FE}" type="slidenum">
              <a:rPr lang="en-US" smtClean="0"/>
              <a:t>13</a:t>
            </a:fld>
            <a:endParaRPr lang="en-US"/>
          </a:p>
        </p:txBody>
      </p:sp>
    </p:spTree>
    <p:extLst>
      <p:ext uri="{BB962C8B-B14F-4D97-AF65-F5344CB8AC3E}">
        <p14:creationId xmlns:p14="http://schemas.microsoft.com/office/powerpoint/2010/main" val="258191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5325F6-2D09-8E4A-BB67-A9B24B8E00FE}" type="slidenum">
              <a:rPr lang="en-US" smtClean="0"/>
              <a:t>14</a:t>
            </a:fld>
            <a:endParaRPr lang="en-US"/>
          </a:p>
        </p:txBody>
      </p:sp>
    </p:spTree>
    <p:extLst>
      <p:ext uri="{BB962C8B-B14F-4D97-AF65-F5344CB8AC3E}">
        <p14:creationId xmlns:p14="http://schemas.microsoft.com/office/powerpoint/2010/main" val="1323697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5325F6-2D09-8E4A-BB67-A9B24B8E00FE}" type="slidenum">
              <a:rPr lang="en-US" smtClean="0"/>
              <a:t>15</a:t>
            </a:fld>
            <a:endParaRPr lang="en-US"/>
          </a:p>
        </p:txBody>
      </p:sp>
    </p:spTree>
    <p:extLst>
      <p:ext uri="{BB962C8B-B14F-4D97-AF65-F5344CB8AC3E}">
        <p14:creationId xmlns:p14="http://schemas.microsoft.com/office/powerpoint/2010/main" val="3969854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Practice</a:t>
            </a:r>
            <a:r>
              <a:rPr lang="en-US" baseline="0" dirty="0" smtClean="0"/>
              <a:t> setting up your gear at home.</a:t>
            </a:r>
            <a:endParaRPr lang="en-US" dirty="0" smtClean="0"/>
          </a:p>
          <a:p>
            <a:r>
              <a:rPr lang="en-US" dirty="0" smtClean="0"/>
              <a:t>Plan your itinerary workin</a:t>
            </a:r>
            <a:r>
              <a:rPr lang="en-US" baseline="0" dirty="0" smtClean="0"/>
              <a:t>g backwards, giving yourself a 30 min buffer on the summit.</a:t>
            </a:r>
          </a:p>
          <a:p>
            <a:endParaRPr lang="en-US" baseline="0" dirty="0" smtClean="0"/>
          </a:p>
          <a:p>
            <a:r>
              <a:rPr lang="en-US" baseline="0" dirty="0" smtClean="0"/>
              <a:t>First aid, flashlight, lighter, GPS, </a:t>
            </a:r>
            <a:r>
              <a:rPr lang="en-US" baseline="0" dirty="0" err="1" smtClean="0"/>
              <a:t>etc</a:t>
            </a:r>
            <a:endParaRPr lang="en-US" baseline="0" dirty="0" smtClean="0"/>
          </a:p>
          <a:p>
            <a:endParaRPr lang="en-US" baseline="0" dirty="0" smtClean="0"/>
          </a:p>
          <a:p>
            <a:r>
              <a:rPr lang="en-US" baseline="0" dirty="0" smtClean="0"/>
              <a:t>Clothing, water, food, insect spray, sunscreen, TP</a:t>
            </a:r>
          </a:p>
          <a:p>
            <a:endParaRPr lang="en-US" baseline="0" dirty="0" smtClean="0"/>
          </a:p>
          <a:p>
            <a:r>
              <a:rPr lang="en-US" baseline="0" dirty="0" smtClean="0"/>
              <a:t>Organization of gear</a:t>
            </a:r>
          </a:p>
          <a:p>
            <a:endParaRPr lang="en-US" dirty="0"/>
          </a:p>
        </p:txBody>
      </p:sp>
      <p:sp>
        <p:nvSpPr>
          <p:cNvPr id="4" name="Slide Number Placeholder 3"/>
          <p:cNvSpPr>
            <a:spLocks noGrp="1"/>
          </p:cNvSpPr>
          <p:nvPr>
            <p:ph type="sldNum" sz="quarter" idx="10"/>
          </p:nvPr>
        </p:nvSpPr>
        <p:spPr/>
        <p:txBody>
          <a:bodyPr/>
          <a:lstStyle/>
          <a:p>
            <a:fld id="{955325F6-2D09-8E4A-BB67-A9B24B8E00FE}" type="slidenum">
              <a:rPr lang="en-US" smtClean="0"/>
              <a:t>16</a:t>
            </a:fld>
            <a:endParaRPr lang="en-US"/>
          </a:p>
        </p:txBody>
      </p:sp>
    </p:spTree>
    <p:extLst>
      <p:ext uri="{BB962C8B-B14F-4D97-AF65-F5344CB8AC3E}">
        <p14:creationId xmlns:p14="http://schemas.microsoft.com/office/powerpoint/2010/main" val="415034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5325F6-2D09-8E4A-BB67-A9B24B8E00FE}" type="slidenum">
              <a:rPr lang="en-US" smtClean="0"/>
              <a:t>17</a:t>
            </a:fld>
            <a:endParaRPr lang="en-US"/>
          </a:p>
        </p:txBody>
      </p:sp>
    </p:spTree>
    <p:extLst>
      <p:ext uri="{BB962C8B-B14F-4D97-AF65-F5344CB8AC3E}">
        <p14:creationId xmlns:p14="http://schemas.microsoft.com/office/powerpoint/2010/main" val="2400702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Relax,</a:t>
            </a:r>
            <a:r>
              <a:rPr lang="en-US" baseline="0" dirty="0" smtClean="0"/>
              <a:t> have fun, you are in control</a:t>
            </a:r>
            <a:endParaRPr lang="en-US" dirty="0"/>
          </a:p>
        </p:txBody>
      </p:sp>
      <p:sp>
        <p:nvSpPr>
          <p:cNvPr id="4" name="Slide Number Placeholder 3"/>
          <p:cNvSpPr>
            <a:spLocks noGrp="1"/>
          </p:cNvSpPr>
          <p:nvPr>
            <p:ph type="sldNum" sz="quarter" idx="10"/>
          </p:nvPr>
        </p:nvSpPr>
        <p:spPr/>
        <p:txBody>
          <a:bodyPr/>
          <a:lstStyle/>
          <a:p>
            <a:fld id="{955325F6-2D09-8E4A-BB67-A9B24B8E00FE}" type="slidenum">
              <a:rPr lang="en-US" smtClean="0"/>
              <a:t>18</a:t>
            </a:fld>
            <a:endParaRPr lang="en-US"/>
          </a:p>
        </p:txBody>
      </p:sp>
    </p:spTree>
    <p:extLst>
      <p:ext uri="{BB962C8B-B14F-4D97-AF65-F5344CB8AC3E}">
        <p14:creationId xmlns:p14="http://schemas.microsoft.com/office/powerpoint/2010/main" val="1965860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5325F6-2D09-8E4A-BB67-A9B24B8E00FE}" type="slidenum">
              <a:rPr lang="en-US" smtClean="0"/>
              <a:t>19</a:t>
            </a:fld>
            <a:endParaRPr lang="en-US"/>
          </a:p>
        </p:txBody>
      </p:sp>
    </p:spTree>
    <p:extLst>
      <p:ext uri="{BB962C8B-B14F-4D97-AF65-F5344CB8AC3E}">
        <p14:creationId xmlns:p14="http://schemas.microsoft.com/office/powerpoint/2010/main" val="1960476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quote</a:t>
            </a:r>
            <a:r>
              <a:rPr lang="en-US" baseline="0" dirty="0" smtClean="0"/>
              <a:t> is from the early days of SOTA, long before it made it’s way to North America, but I still like it.  There is some basic connection between hams and operating portable.  When someone finds out that you are out operating portable, especially mountain topping, they always want to know more - your setup, your location, your weather, your hike.</a:t>
            </a:r>
            <a:endParaRPr lang="en-US" dirty="0" smtClean="0"/>
          </a:p>
          <a:p>
            <a:endParaRPr lang="en-US" baseline="0" dirty="0" smtClean="0"/>
          </a:p>
          <a:p>
            <a:r>
              <a:rPr lang="en-US" baseline="0" dirty="0" smtClean="0"/>
              <a:t>All internet based</a:t>
            </a:r>
          </a:p>
          <a:p>
            <a:r>
              <a:rPr lang="en-US" baseline="0" dirty="0" smtClean="0"/>
              <a:t>Database driven</a:t>
            </a:r>
          </a:p>
          <a:p>
            <a:r>
              <a:rPr lang="en-US" baseline="0" dirty="0" smtClean="0"/>
              <a:t>Volunteer run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Awards and certificates are done at cost.</a:t>
            </a:r>
          </a:p>
          <a:p>
            <a:endParaRPr lang="en-US" baseline="0" dirty="0" smtClean="0"/>
          </a:p>
          <a:p>
            <a:r>
              <a:rPr lang="en-US" baseline="0" dirty="0" smtClean="0"/>
              <a:t>S2S</a:t>
            </a:r>
          </a:p>
          <a:p>
            <a:endParaRPr lang="en-US" baseline="0" dirty="0" smtClean="0"/>
          </a:p>
          <a:p>
            <a:r>
              <a:rPr lang="en-US" baseline="0" dirty="0" smtClean="0"/>
              <a:t>But there are other rewards as well.  Spending a day in the woods is always fun, operating portable makes you a better operator and you will get to meet a lot of great hams.</a:t>
            </a:r>
          </a:p>
          <a:p>
            <a:endParaRPr lang="en-US" dirty="0"/>
          </a:p>
        </p:txBody>
      </p:sp>
      <p:sp>
        <p:nvSpPr>
          <p:cNvPr id="4" name="Slide Number Placeholder 3"/>
          <p:cNvSpPr>
            <a:spLocks noGrp="1"/>
          </p:cNvSpPr>
          <p:nvPr>
            <p:ph type="sldNum" sz="quarter" idx="10"/>
          </p:nvPr>
        </p:nvSpPr>
        <p:spPr/>
        <p:txBody>
          <a:bodyPr/>
          <a:lstStyle/>
          <a:p>
            <a:fld id="{955325F6-2D09-8E4A-BB67-A9B24B8E00FE}" type="slidenum">
              <a:rPr lang="en-US" smtClean="0"/>
              <a:t>2</a:t>
            </a:fld>
            <a:endParaRPr lang="en-US"/>
          </a:p>
        </p:txBody>
      </p:sp>
    </p:spTree>
    <p:extLst>
      <p:ext uri="{BB962C8B-B14F-4D97-AF65-F5344CB8AC3E}">
        <p14:creationId xmlns:p14="http://schemas.microsoft.com/office/powerpoint/2010/main" val="3749400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5325F6-2D09-8E4A-BB67-A9B24B8E00FE}" type="slidenum">
              <a:rPr lang="en-US" smtClean="0"/>
              <a:t>20</a:t>
            </a:fld>
            <a:endParaRPr lang="en-US"/>
          </a:p>
        </p:txBody>
      </p:sp>
    </p:spTree>
    <p:extLst>
      <p:ext uri="{BB962C8B-B14F-4D97-AF65-F5344CB8AC3E}">
        <p14:creationId xmlns:p14="http://schemas.microsoft.com/office/powerpoint/2010/main" val="479441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a:t>
            </a:r>
            <a:r>
              <a:rPr lang="en-US" baseline="0" dirty="0" smtClean="0"/>
              <a:t> certain mountain tops qualify for SOTA.  The only requirement is that they have a prominence of 500’.  Prominence is a geographical term relating to the elevation you have to descend to the saddle or gap between a mountain top and the next taller mountain.  We could have a lengthy discussion about prominence but it doesn’t really matter.  Any area where SOTA has been organized, all the hard work has been done for us already.  Paul mentioned that Morrow Mountain is a popular local mountain topping location and unfortunately it doesn’t meet the prominence requirements.  Not only that, Morrow </a:t>
            </a:r>
            <a:r>
              <a:rPr lang="en-US" baseline="0" dirty="0" err="1" smtClean="0"/>
              <a:t>Mtn</a:t>
            </a:r>
            <a:r>
              <a:rPr lang="en-US" baseline="0" dirty="0" smtClean="0"/>
              <a:t> is a very complicated example to explain prominence.  It’s parent is 80 miles away north of Statesville.</a:t>
            </a:r>
            <a:endParaRPr lang="en-US" dirty="0" smtClean="0"/>
          </a:p>
          <a:p>
            <a:endParaRPr lang="en-US" dirty="0" smtClean="0"/>
          </a:p>
          <a:p>
            <a:r>
              <a:rPr lang="en-US" baseline="0" dirty="0" smtClean="0"/>
              <a:t>Explain Associations and regions, Association Managers, ARMs</a:t>
            </a:r>
          </a:p>
          <a:p>
            <a:r>
              <a:rPr lang="en-US" baseline="0" dirty="0" smtClean="0"/>
              <a:t>91 Associations in Western &amp; Eastern Europe, UK, Scandinavia, Middle East, Africa, Australia, Asia and NA.</a:t>
            </a:r>
          </a:p>
          <a:p>
            <a:pPr marL="0" indent="0">
              <a:buFont typeface="Wingdings" charset="0"/>
              <a:buNone/>
            </a:pPr>
            <a:r>
              <a:rPr lang="en-US" baseline="0" dirty="0" smtClean="0"/>
              <a:t>63K Summits</a:t>
            </a:r>
          </a:p>
          <a:p>
            <a:pPr marL="0" marR="0" indent="0" algn="l" defTabSz="457200" rtl="0" eaLnBrk="1" fontAlgn="auto" latinLnBrk="0" hangingPunct="1">
              <a:lnSpc>
                <a:spcPct val="100000"/>
              </a:lnSpc>
              <a:spcBef>
                <a:spcPts val="0"/>
              </a:spcBef>
              <a:spcAft>
                <a:spcPts val="0"/>
              </a:spcAft>
              <a:buClrTx/>
              <a:buSzTx/>
              <a:buFont typeface="Wingdings" charset="0"/>
              <a:buNone/>
              <a:tabLst/>
              <a:defRPr/>
            </a:pPr>
            <a:r>
              <a:rPr lang="en-US" dirty="0" smtClean="0"/>
              <a:t>Activated Summits : 16729</a:t>
            </a:r>
            <a:endParaRPr lang="en-US" baseline="0" dirty="0" smtClean="0"/>
          </a:p>
          <a:p>
            <a:pPr marL="0" indent="0">
              <a:buFont typeface="Wingdings" charset="0"/>
              <a:buNone/>
            </a:pPr>
            <a:r>
              <a:rPr lang="en-US" dirty="0" smtClean="0"/>
              <a:t>SOTA Regions : 754</a:t>
            </a:r>
          </a:p>
          <a:p>
            <a:pPr marL="0" indent="0">
              <a:buFont typeface="Wingdings" charset="0"/>
              <a:buNone/>
            </a:pPr>
            <a:r>
              <a:rPr lang="en-US" baseline="0" dirty="0" smtClean="0"/>
              <a:t>All summits are not accessible or legal.</a:t>
            </a:r>
          </a:p>
          <a:p>
            <a:pPr marL="171450" indent="-171450">
              <a:buFont typeface="Wingdings" charset="0"/>
              <a:buChar char="Ø"/>
            </a:pPr>
            <a:endParaRPr lang="en-US" baseline="0" dirty="0" smtClean="0"/>
          </a:p>
          <a:p>
            <a:pPr marL="0" indent="0">
              <a:buFont typeface="Wingdings" charset="0"/>
              <a:buNone/>
            </a:pPr>
            <a:r>
              <a:rPr lang="en-US" baseline="0" dirty="0" smtClean="0"/>
              <a:t>Final access “person powered”</a:t>
            </a:r>
          </a:p>
          <a:p>
            <a:pPr marL="0" indent="0">
              <a:buFont typeface="Wingdings" charset="0"/>
              <a:buNone/>
            </a:pPr>
            <a:r>
              <a:rPr lang="en-US" baseline="0" dirty="0" smtClean="0"/>
              <a:t>No Fossil fuels</a:t>
            </a:r>
          </a:p>
          <a:p>
            <a:pPr marL="0" indent="0">
              <a:buFont typeface="Wingdings" charset="0"/>
              <a:buNone/>
            </a:pPr>
            <a:r>
              <a:rPr lang="en-US" baseline="0" dirty="0" smtClean="0"/>
              <a:t>Separate from vehicle</a:t>
            </a:r>
          </a:p>
          <a:p>
            <a:pPr marL="0" indent="0">
              <a:buFont typeface="Wingdings" charset="0"/>
              <a:buNone/>
            </a:pPr>
            <a:r>
              <a:rPr lang="en-US" baseline="0" smtClean="0"/>
              <a:t>Activation zone</a:t>
            </a:r>
          </a:p>
          <a:p>
            <a:pPr marL="0" indent="0">
              <a:buFont typeface="Wingdings" charset="0"/>
              <a:buNone/>
            </a:pPr>
            <a:endParaRPr lang="en-US" baseline="0" dirty="0" smtClean="0"/>
          </a:p>
          <a:p>
            <a:pPr marL="0" indent="0">
              <a:buFont typeface="Wingdings" charset="0"/>
              <a:buNone/>
            </a:pPr>
            <a:r>
              <a:rPr lang="en-US" baseline="0" dirty="0" smtClean="0"/>
              <a:t>All modes and bands 160 to microwave to </a:t>
            </a:r>
            <a:r>
              <a:rPr lang="en-US" baseline="0" dirty="0" err="1" smtClean="0"/>
              <a:t>moonbounce</a:t>
            </a:r>
            <a:endParaRPr lang="en-US" baseline="0" dirty="0" smtClean="0"/>
          </a:p>
          <a:p>
            <a:pPr marL="0" marR="0" indent="0" algn="l" defTabSz="457200" rtl="0" eaLnBrk="1" fontAlgn="auto" latinLnBrk="0" hangingPunct="1">
              <a:lnSpc>
                <a:spcPct val="100000"/>
              </a:lnSpc>
              <a:spcBef>
                <a:spcPts val="0"/>
              </a:spcBef>
              <a:spcAft>
                <a:spcPts val="0"/>
              </a:spcAft>
              <a:buClrTx/>
              <a:buSzTx/>
              <a:buFont typeface="Wingdings" charset="0"/>
              <a:buNone/>
              <a:tabLst/>
              <a:defRPr/>
            </a:pPr>
            <a:r>
              <a:rPr lang="en-US" baseline="0" dirty="0" smtClean="0"/>
              <a:t>Drive up</a:t>
            </a:r>
          </a:p>
          <a:p>
            <a:pPr marL="0" indent="0">
              <a:buFont typeface="Wingdings" charset="0"/>
              <a:buNone/>
            </a:pPr>
            <a:r>
              <a:rPr lang="en-US" baseline="0" dirty="0" smtClean="0"/>
              <a:t>AZ Shuffle</a:t>
            </a:r>
          </a:p>
          <a:p>
            <a:pPr marL="0" indent="0">
              <a:buFont typeface="Wingdings" charset="0"/>
              <a:buNone/>
            </a:pPr>
            <a:r>
              <a:rPr lang="en-US" baseline="0" dirty="0" smtClean="0"/>
              <a:t>Seasonal bonus points</a:t>
            </a:r>
          </a:p>
          <a:p>
            <a:pPr marL="0" indent="0">
              <a:buFont typeface="Wingdings" charset="0"/>
              <a:buNone/>
            </a:pPr>
            <a:r>
              <a:rPr lang="en-US" baseline="0" dirty="0" smtClean="0"/>
              <a:t>Zulu Time</a:t>
            </a:r>
          </a:p>
          <a:p>
            <a:pPr marL="0" indent="0">
              <a:buFont typeface="Wingdings" charset="0"/>
              <a:buNone/>
            </a:pPr>
            <a:r>
              <a:rPr lang="en-US" baseline="0" dirty="0" smtClean="0"/>
              <a:t>No terrestrial repeater contacts</a:t>
            </a:r>
          </a:p>
          <a:p>
            <a:pPr marL="0" indent="0">
              <a:buFont typeface="Wingdings" charset="0"/>
              <a:buNone/>
            </a:pPr>
            <a:r>
              <a:rPr lang="en-US" dirty="0" smtClean="0">
                <a:effectLst/>
              </a:rPr>
              <a:t>Number of Activators : 3359</a:t>
            </a:r>
          </a:p>
          <a:p>
            <a:pPr marL="0" indent="0">
              <a:buFont typeface="Wingdings" charset="0"/>
              <a:buNone/>
            </a:pPr>
            <a:endParaRPr lang="en-US" baseline="0" dirty="0" smtClean="0"/>
          </a:p>
          <a:p>
            <a:pPr marL="0" indent="0">
              <a:buFont typeface="Wingdings" charset="0"/>
              <a:buNone/>
            </a:pPr>
            <a:r>
              <a:rPr lang="en-US" baseline="0" dirty="0" smtClean="0"/>
              <a:t>12m Challenge/S2Ss</a:t>
            </a:r>
          </a:p>
          <a:p>
            <a:pPr marL="0" indent="0">
              <a:buFont typeface="Wingdings" charset="0"/>
              <a:buNone/>
            </a:pPr>
            <a:r>
              <a:rPr lang="en-US" baseline="0" dirty="0" smtClean="0"/>
              <a:t>Multiple bands</a:t>
            </a:r>
          </a:p>
          <a:p>
            <a:pPr marL="0" indent="0">
              <a:buFont typeface="Wingdings" charset="0"/>
              <a:buNone/>
            </a:pPr>
            <a:r>
              <a:rPr lang="en-US" baseline="0" dirty="0" smtClean="0"/>
              <a:t>Multiple Ops</a:t>
            </a:r>
          </a:p>
          <a:p>
            <a:pPr marL="0" indent="0">
              <a:buFont typeface="Wingdings" charset="0"/>
              <a:buNone/>
            </a:pPr>
            <a:r>
              <a:rPr lang="en-US" dirty="0" smtClean="0">
                <a:effectLst/>
              </a:rPr>
              <a:t>Number Of Chasers : </a:t>
            </a:r>
            <a:r>
              <a:rPr lang="en-US" dirty="0" smtClean="0"/>
              <a:t>3535 </a:t>
            </a:r>
          </a:p>
          <a:p>
            <a:pPr marL="0" indent="0">
              <a:buFont typeface="Wingdings" charset="0"/>
              <a:buNone/>
            </a:pPr>
            <a:r>
              <a:rPr lang="en-US" dirty="0" smtClean="0">
                <a:effectLst/>
              </a:rPr>
              <a:t>Chasers Who Are Also Activators: </a:t>
            </a:r>
            <a:r>
              <a:rPr lang="en-US" dirty="0" smtClean="0"/>
              <a:t>2143</a:t>
            </a:r>
            <a:endParaRPr lang="en-US" baseline="0" dirty="0" smtClean="0"/>
          </a:p>
        </p:txBody>
      </p:sp>
      <p:sp>
        <p:nvSpPr>
          <p:cNvPr id="4" name="Slide Number Placeholder 3"/>
          <p:cNvSpPr>
            <a:spLocks noGrp="1"/>
          </p:cNvSpPr>
          <p:nvPr>
            <p:ph type="sldNum" sz="quarter" idx="10"/>
          </p:nvPr>
        </p:nvSpPr>
        <p:spPr/>
        <p:txBody>
          <a:bodyPr/>
          <a:lstStyle/>
          <a:p>
            <a:fld id="{955325F6-2D09-8E4A-BB67-A9B24B8E00FE}" type="slidenum">
              <a:rPr lang="en-US" smtClean="0"/>
              <a:t>3</a:t>
            </a:fld>
            <a:endParaRPr lang="en-US"/>
          </a:p>
        </p:txBody>
      </p:sp>
    </p:spTree>
    <p:extLst>
      <p:ext uri="{BB962C8B-B14F-4D97-AF65-F5344CB8AC3E}">
        <p14:creationId xmlns:p14="http://schemas.microsoft.com/office/powerpoint/2010/main" val="530032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Lots of personal goals</a:t>
            </a:r>
            <a:endParaRPr lang="en-US" baseline="0" dirty="0" smtClean="0"/>
          </a:p>
          <a:p>
            <a:endParaRPr lang="en-US" baseline="0" dirty="0" smtClean="0"/>
          </a:p>
          <a:p>
            <a:r>
              <a:rPr lang="en-US" baseline="0" dirty="0" smtClean="0"/>
              <a:t>First activation</a:t>
            </a:r>
          </a:p>
          <a:p>
            <a:r>
              <a:rPr lang="en-US" baseline="0" dirty="0" smtClean="0"/>
              <a:t>Seeking unique summits</a:t>
            </a:r>
          </a:p>
          <a:p>
            <a:r>
              <a:rPr lang="en-US" baseline="0" dirty="0" smtClean="0"/>
              <a:t>SOTA completes</a:t>
            </a:r>
          </a:p>
          <a:p>
            <a:r>
              <a:rPr lang="en-US" baseline="0" dirty="0" smtClean="0"/>
              <a:t>My chaser completes</a:t>
            </a:r>
            <a:endParaRPr lang="en-US" dirty="0"/>
          </a:p>
        </p:txBody>
      </p:sp>
      <p:sp>
        <p:nvSpPr>
          <p:cNvPr id="4" name="Slide Number Placeholder 3"/>
          <p:cNvSpPr>
            <a:spLocks noGrp="1"/>
          </p:cNvSpPr>
          <p:nvPr>
            <p:ph type="sldNum" sz="quarter" idx="10"/>
          </p:nvPr>
        </p:nvSpPr>
        <p:spPr/>
        <p:txBody>
          <a:bodyPr/>
          <a:lstStyle/>
          <a:p>
            <a:fld id="{955325F6-2D09-8E4A-BB67-A9B24B8E00FE}" type="slidenum">
              <a:rPr lang="en-US" smtClean="0"/>
              <a:t>4</a:t>
            </a:fld>
            <a:endParaRPr lang="en-US"/>
          </a:p>
        </p:txBody>
      </p:sp>
    </p:spTree>
    <p:extLst>
      <p:ext uri="{BB962C8B-B14F-4D97-AF65-F5344CB8AC3E}">
        <p14:creationId xmlns:p14="http://schemas.microsoft.com/office/powerpoint/2010/main" val="3592989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a:t>
            </a:r>
            <a:r>
              <a:rPr lang="en-US" baseline="0" dirty="0" smtClean="0"/>
              <a:t> NA-SOTA Yahoo! group</a:t>
            </a:r>
            <a:endParaRPr lang="en-US" dirty="0"/>
          </a:p>
        </p:txBody>
      </p:sp>
      <p:sp>
        <p:nvSpPr>
          <p:cNvPr id="4" name="Slide Number Placeholder 3"/>
          <p:cNvSpPr>
            <a:spLocks noGrp="1"/>
          </p:cNvSpPr>
          <p:nvPr>
            <p:ph type="sldNum" sz="quarter" idx="10"/>
          </p:nvPr>
        </p:nvSpPr>
        <p:spPr/>
        <p:txBody>
          <a:bodyPr/>
          <a:lstStyle/>
          <a:p>
            <a:fld id="{955325F6-2D09-8E4A-BB67-A9B24B8E00FE}" type="slidenum">
              <a:rPr lang="en-US" smtClean="0"/>
              <a:t>5</a:t>
            </a:fld>
            <a:endParaRPr lang="en-US"/>
          </a:p>
        </p:txBody>
      </p:sp>
    </p:spTree>
    <p:extLst>
      <p:ext uri="{BB962C8B-B14F-4D97-AF65-F5344CB8AC3E}">
        <p14:creationId xmlns:p14="http://schemas.microsoft.com/office/powerpoint/2010/main" val="334244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5325F6-2D09-8E4A-BB67-A9B24B8E00FE}" type="slidenum">
              <a:rPr lang="en-US" smtClean="0"/>
              <a:t>6</a:t>
            </a:fld>
            <a:endParaRPr lang="en-US"/>
          </a:p>
        </p:txBody>
      </p:sp>
    </p:spTree>
    <p:extLst>
      <p:ext uri="{BB962C8B-B14F-4D97-AF65-F5344CB8AC3E}">
        <p14:creationId xmlns:p14="http://schemas.microsoft.com/office/powerpoint/2010/main" val="141167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easiest way to get involved in SOTA is to start chasing.  You can go home tonight</a:t>
            </a:r>
            <a:r>
              <a:rPr lang="en-US" baseline="0" dirty="0" smtClean="0"/>
              <a:t> and probably find active spots on </a:t>
            </a:r>
            <a:r>
              <a:rPr lang="en-US" baseline="0" dirty="0" err="1" smtClean="0"/>
              <a:t>SOTAwatch</a:t>
            </a:r>
            <a:r>
              <a:rPr lang="en-US" baseline="0" dirty="0" smtClean="0"/>
              <a:t>.  Of course, they are probably from Australia at this time of night, but there is activity around the clock, seven days a week.  I often get a chance to work a </a:t>
            </a:r>
            <a:r>
              <a:rPr lang="en-US" baseline="0" dirty="0" err="1" smtClean="0"/>
              <a:t>european</a:t>
            </a:r>
            <a:r>
              <a:rPr lang="en-US" baseline="0" dirty="0" smtClean="0"/>
              <a:t> activation or two, when I am getting ready to go to work in the mornings.</a:t>
            </a:r>
            <a:endParaRPr lang="en-US" dirty="0" smtClean="0"/>
          </a:p>
          <a:p>
            <a:endParaRPr lang="en-US" baseline="0" dirty="0" smtClean="0"/>
          </a:p>
          <a:p>
            <a:r>
              <a:rPr lang="en-US" baseline="0" dirty="0" smtClean="0"/>
              <a:t>Keep in mind that an activator may be facing less than optimal conditions, weather, bugs, wildlife</a:t>
            </a:r>
          </a:p>
          <a:p>
            <a:endParaRPr lang="en-US" dirty="0"/>
          </a:p>
        </p:txBody>
      </p:sp>
      <p:sp>
        <p:nvSpPr>
          <p:cNvPr id="4" name="Slide Number Placeholder 3"/>
          <p:cNvSpPr>
            <a:spLocks noGrp="1"/>
          </p:cNvSpPr>
          <p:nvPr>
            <p:ph type="sldNum" sz="quarter" idx="10"/>
          </p:nvPr>
        </p:nvSpPr>
        <p:spPr/>
        <p:txBody>
          <a:bodyPr/>
          <a:lstStyle/>
          <a:p>
            <a:fld id="{955325F6-2D09-8E4A-BB67-A9B24B8E00FE}" type="slidenum">
              <a:rPr lang="en-US" smtClean="0"/>
              <a:t>7</a:t>
            </a:fld>
            <a:endParaRPr lang="en-US"/>
          </a:p>
        </p:txBody>
      </p:sp>
    </p:spTree>
    <p:extLst>
      <p:ext uri="{BB962C8B-B14F-4D97-AF65-F5344CB8AC3E}">
        <p14:creationId xmlns:p14="http://schemas.microsoft.com/office/powerpoint/2010/main" val="467081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5325F6-2D09-8E4A-BB67-A9B24B8E00FE}" type="slidenum">
              <a:rPr lang="en-US" smtClean="0"/>
              <a:t>8</a:t>
            </a:fld>
            <a:endParaRPr lang="en-US"/>
          </a:p>
        </p:txBody>
      </p:sp>
    </p:spTree>
    <p:extLst>
      <p:ext uri="{BB962C8B-B14F-4D97-AF65-F5344CB8AC3E}">
        <p14:creationId xmlns:p14="http://schemas.microsoft.com/office/powerpoint/2010/main" val="3576672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Legal Access</a:t>
            </a:r>
          </a:p>
          <a:p>
            <a:r>
              <a:rPr lang="en-US" dirty="0" smtClean="0"/>
              <a:t>Not</a:t>
            </a:r>
            <a:r>
              <a:rPr lang="en-US" baseline="0" dirty="0" smtClean="0"/>
              <a:t> all summits are accessible</a:t>
            </a:r>
            <a:endParaRPr lang="en-US" dirty="0"/>
          </a:p>
        </p:txBody>
      </p:sp>
      <p:sp>
        <p:nvSpPr>
          <p:cNvPr id="4" name="Slide Number Placeholder 3"/>
          <p:cNvSpPr>
            <a:spLocks noGrp="1"/>
          </p:cNvSpPr>
          <p:nvPr>
            <p:ph type="sldNum" sz="quarter" idx="10"/>
          </p:nvPr>
        </p:nvSpPr>
        <p:spPr/>
        <p:txBody>
          <a:bodyPr/>
          <a:lstStyle/>
          <a:p>
            <a:fld id="{955325F6-2D09-8E4A-BB67-A9B24B8E00FE}" type="slidenum">
              <a:rPr lang="en-US" smtClean="0"/>
              <a:t>9</a:t>
            </a:fld>
            <a:endParaRPr lang="en-US"/>
          </a:p>
        </p:txBody>
      </p:sp>
    </p:spTree>
    <p:extLst>
      <p:ext uri="{BB962C8B-B14F-4D97-AF65-F5344CB8AC3E}">
        <p14:creationId xmlns:p14="http://schemas.microsoft.com/office/powerpoint/2010/main" val="3311574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33D26B-DFC2-4248-8ED0-AD3E108CBDD7}" type="datetime1">
              <a:rPr lang="en-US" smtClean="0"/>
              <a:pPr/>
              <a:t>3/25/14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8237106-F2ED-405E-BC33-CC3CF426205F}" type="slidenum">
              <a:rPr lang="en-US" smtClean="0"/>
              <a:pPr/>
              <a:t>‹#›</a:t>
            </a:fld>
            <a:endParaRPr lang="en-US"/>
          </a:p>
        </p:txBody>
      </p:sp>
    </p:spTree>
    <p:extLst>
      <p:ext uri="{BB962C8B-B14F-4D97-AF65-F5344CB8AC3E}">
        <p14:creationId xmlns:p14="http://schemas.microsoft.com/office/powerpoint/2010/main" val="409634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A581E0-D653-4D78-A48F-41D80498BC7E}" type="datetime1">
              <a:rPr lang="en-US" smtClean="0"/>
              <a:pPr/>
              <a:t>3/25/14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8237106-F2ED-405E-BC33-CC3CF426205F}" type="slidenum">
              <a:rPr lang="en-US" smtClean="0"/>
              <a:pPr/>
              <a:t>‹#›</a:t>
            </a:fld>
            <a:endParaRPr lang="en-US"/>
          </a:p>
        </p:txBody>
      </p:sp>
    </p:spTree>
    <p:extLst>
      <p:ext uri="{BB962C8B-B14F-4D97-AF65-F5344CB8AC3E}">
        <p14:creationId xmlns:p14="http://schemas.microsoft.com/office/powerpoint/2010/main" val="3956465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 y="3249"/>
            <a:ext cx="4439705" cy="1316736"/>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94C003-38E8-486A-9BFD-47E55D87241C}" type="datetime1">
              <a:rPr lang="en-US" smtClean="0"/>
              <a:pPr/>
              <a:t>3/25/14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8237106-F2ED-405E-BC33-CC3CF426205F}" type="slidenum">
              <a:rPr lang="en-US" smtClean="0"/>
              <a:pPr/>
              <a:t>‹#›</a:t>
            </a:fld>
            <a:endParaRPr lang="en-US"/>
          </a:p>
        </p:txBody>
      </p:sp>
    </p:spTree>
    <p:extLst>
      <p:ext uri="{BB962C8B-B14F-4D97-AF65-F5344CB8AC3E}">
        <p14:creationId xmlns:p14="http://schemas.microsoft.com/office/powerpoint/2010/main" val="1797265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059EAA3-934B-41DB-B3B1-806F4BE5CC37}" type="datetime1">
              <a:rPr lang="en-US" smtClean="0"/>
              <a:pPr/>
              <a:t>3/25/14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8237106-F2ED-405E-BC33-CC3CF426205F}" type="slidenum">
              <a:rPr lang="en-US" smtClean="0"/>
              <a:pPr/>
              <a:t>‹#›</a:t>
            </a:fld>
            <a:endParaRPr lang="en-US"/>
          </a:p>
        </p:txBody>
      </p:sp>
    </p:spTree>
    <p:extLst>
      <p:ext uri="{BB962C8B-B14F-4D97-AF65-F5344CB8AC3E}">
        <p14:creationId xmlns:p14="http://schemas.microsoft.com/office/powerpoint/2010/main" val="1875950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3249"/>
            <a:ext cx="4439705" cy="1316736"/>
          </a:xfrm>
          <a:prstGeom prst="rect">
            <a:avLst/>
          </a:prstGeom>
          <a:solidFill>
            <a:schemeClr val="bg1">
              <a:lumMod val="85000"/>
              <a:alpha val="75000"/>
            </a:schemeClr>
          </a:solidFill>
        </p:spPr>
        <p:txBody>
          <a:bodyPr anchor="ctr"/>
          <a:lstStyle/>
          <a:p>
            <a:r>
              <a:rPr lang="en-US" dirty="0" smtClean="0"/>
              <a:t>Master Title</a:t>
            </a:r>
            <a:endParaRPr lang="en-US" dirty="0"/>
          </a:p>
        </p:txBody>
      </p:sp>
      <p:sp>
        <p:nvSpPr>
          <p:cNvPr id="3" name="Content Placeholder 2"/>
          <p:cNvSpPr>
            <a:spLocks noGrp="1"/>
          </p:cNvSpPr>
          <p:nvPr>
            <p:ph idx="1"/>
          </p:nvPr>
        </p:nvSpPr>
        <p:spPr>
          <a:xfrm>
            <a:off x="457200" y="1600200"/>
            <a:ext cx="8229600" cy="4804580"/>
          </a:xfrm>
          <a:prstGeom prst="rect">
            <a:avLst/>
          </a:prstGeom>
          <a:solidFill>
            <a:schemeClr val="bg1">
              <a:lumMod val="85000"/>
              <a:alpha val="75000"/>
            </a:schemeClr>
          </a:solidFill>
        </p:spPr>
        <p:txBody>
          <a:bodyPr/>
          <a:lstStyle>
            <a:lvl1pPr>
              <a:defRPr b="0" i="0">
                <a:latin typeface="Avenir Roman"/>
                <a:cs typeface="Avenir Roman"/>
              </a:defRPr>
            </a:lvl1pPr>
            <a:lvl2pPr>
              <a:defRPr b="0" i="0">
                <a:latin typeface="Avenir Roman"/>
                <a:cs typeface="Avenir Roman"/>
              </a:defRPr>
            </a:lvl2pPr>
            <a:lvl3pPr>
              <a:defRPr b="0" i="0">
                <a:latin typeface="Avenir Roman"/>
                <a:cs typeface="Avenir Roman"/>
              </a:defRPr>
            </a:lvl3pPr>
            <a:lvl4pPr>
              <a:defRPr b="0" i="0">
                <a:latin typeface="Avenir Roman"/>
                <a:cs typeface="Avenir Roman"/>
              </a:defRPr>
            </a:lvl4pPr>
            <a:lvl5pPr>
              <a:defRPr b="0" i="0">
                <a:latin typeface="Avenir Roman"/>
                <a:cs typeface="Avenir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2"/>
          <p:cNvSpPr>
            <a:spLocks noGrp="1"/>
          </p:cNvSpPr>
          <p:nvPr>
            <p:ph type="body" sz="quarter" idx="10"/>
          </p:nvPr>
        </p:nvSpPr>
        <p:spPr>
          <a:xfrm>
            <a:off x="5943600" y="6526456"/>
            <a:ext cx="3200400" cy="338328"/>
          </a:xfrm>
          <a:prstGeom prst="rect">
            <a:avLst/>
          </a:prstGeom>
          <a:solidFill>
            <a:schemeClr val="bg1">
              <a:lumMod val="50000"/>
              <a:alpha val="85000"/>
            </a:schemeClr>
          </a:solidFill>
        </p:spPr>
        <p:txBody>
          <a:bodyPr vert="horz" anchor="ctr"/>
          <a:lstStyle>
            <a:lvl1pPr marL="0" indent="0" algn="ctr">
              <a:buFontTx/>
              <a:buNone/>
              <a:defRPr sz="1600" i="1">
                <a:solidFill>
                  <a:schemeClr val="bg1">
                    <a:lumMod val="95000"/>
                  </a:schemeClr>
                </a:solidFill>
              </a:defRPr>
            </a:lvl1pPr>
          </a:lstStyle>
          <a:p>
            <a:pPr lvl="0"/>
            <a:r>
              <a:rPr lang="en-US" dirty="0" smtClean="0"/>
              <a:t>Click to edit</a:t>
            </a:r>
            <a:endParaRPr lang="en-US" dirty="0"/>
          </a:p>
        </p:txBody>
      </p:sp>
      <p:pic>
        <p:nvPicPr>
          <p:cNvPr id="7" name="Picture 6" descr="sota_log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588" y="149412"/>
            <a:ext cx="990036" cy="990036"/>
          </a:xfrm>
          <a:prstGeom prst="rect">
            <a:avLst/>
          </a:prstGeom>
        </p:spPr>
      </p:pic>
    </p:spTree>
    <p:extLst>
      <p:ext uri="{BB962C8B-B14F-4D97-AF65-F5344CB8AC3E}">
        <p14:creationId xmlns:p14="http://schemas.microsoft.com/office/powerpoint/2010/main" val="1428707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creenshot Background">
    <p:bg>
      <p:bgPr>
        <a:solidFill>
          <a:schemeClr val="bg1">
            <a:lumMod val="8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454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9C96367-2F2B-4F6E-ACF4-15FA13738E10}" type="datetime1">
              <a:rPr lang="en-US" smtClean="0"/>
              <a:pPr/>
              <a:t>3/25/14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1523C92-45F4-4C30-810D-4886C1BA6969}" type="slidenum">
              <a:rPr lang="en-US" smtClean="0"/>
              <a:pPr/>
              <a:t>‹#›</a:t>
            </a:fld>
            <a:endParaRPr lang="en-US"/>
          </a:p>
        </p:txBody>
      </p:sp>
    </p:spTree>
    <p:extLst>
      <p:ext uri="{BB962C8B-B14F-4D97-AF65-F5344CB8AC3E}">
        <p14:creationId xmlns:p14="http://schemas.microsoft.com/office/powerpoint/2010/main" val="2028733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 y="3249"/>
            <a:ext cx="4439705" cy="1316736"/>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FB3498D-21C7-408B-8EF5-5B55DEF0BFD5}" type="datetime1">
              <a:rPr lang="en-US" smtClean="0"/>
              <a:pPr/>
              <a:t>3/25/14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8237106-F2ED-405E-BC33-CC3CF426205F}" type="slidenum">
              <a:rPr lang="en-US" smtClean="0"/>
              <a:pPr/>
              <a:t>‹#›</a:t>
            </a:fld>
            <a:endParaRPr lang="en-US"/>
          </a:p>
        </p:txBody>
      </p:sp>
    </p:spTree>
    <p:extLst>
      <p:ext uri="{BB962C8B-B14F-4D97-AF65-F5344CB8AC3E}">
        <p14:creationId xmlns:p14="http://schemas.microsoft.com/office/powerpoint/2010/main" val="1762416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 y="3249"/>
            <a:ext cx="4439705" cy="1316736"/>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4DB246E-8FD1-42FF-94A4-E4133095C37A}" type="datetime1">
              <a:rPr lang="en-US" smtClean="0"/>
              <a:pPr/>
              <a:t>3/25/14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8237106-F2ED-405E-BC33-CC3CF426205F}" type="slidenum">
              <a:rPr lang="en-US" smtClean="0"/>
              <a:pPr/>
              <a:t>‹#›</a:t>
            </a:fld>
            <a:endParaRPr lang="en-US"/>
          </a:p>
        </p:txBody>
      </p:sp>
    </p:spTree>
    <p:extLst>
      <p:ext uri="{BB962C8B-B14F-4D97-AF65-F5344CB8AC3E}">
        <p14:creationId xmlns:p14="http://schemas.microsoft.com/office/powerpoint/2010/main" val="3402559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 y="3249"/>
            <a:ext cx="4439705" cy="1316736"/>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93939D4-B818-4372-B1EE-7CB6D5BBC74A}" type="datetime1">
              <a:rPr lang="en-US" smtClean="0"/>
              <a:pPr/>
              <a:t>3/25/14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8237106-F2ED-405E-BC33-CC3CF426205F}" type="slidenum">
              <a:rPr lang="en-US" smtClean="0"/>
              <a:pPr/>
              <a:t>‹#›</a:t>
            </a:fld>
            <a:endParaRPr lang="en-US"/>
          </a:p>
        </p:txBody>
      </p:sp>
    </p:spTree>
    <p:extLst>
      <p:ext uri="{BB962C8B-B14F-4D97-AF65-F5344CB8AC3E}">
        <p14:creationId xmlns:p14="http://schemas.microsoft.com/office/powerpoint/2010/main" val="285403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F35E438-4D0D-4834-B658-A90420491D98}" type="datetime1">
              <a:rPr lang="en-US" smtClean="0"/>
              <a:pPr/>
              <a:t>3/25/14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8237106-F2ED-405E-BC33-CC3CF426205F}" type="slidenum">
              <a:rPr lang="en-US" smtClean="0"/>
              <a:pPr/>
              <a:t>‹#›</a:t>
            </a:fld>
            <a:endParaRPr lang="en-US"/>
          </a:p>
        </p:txBody>
      </p:sp>
    </p:spTree>
    <p:extLst>
      <p:ext uri="{BB962C8B-B14F-4D97-AF65-F5344CB8AC3E}">
        <p14:creationId xmlns:p14="http://schemas.microsoft.com/office/powerpoint/2010/main" val="3743151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6F8ADFA-7142-4015-85E6-1712F15FA709}" type="datetime1">
              <a:rPr lang="en-US" smtClean="0"/>
              <a:pPr/>
              <a:t>3/25/14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8237106-F2ED-405E-BC33-CC3CF426205F}" type="slidenum">
              <a:rPr lang="en-US" smtClean="0"/>
              <a:pPr/>
              <a:t>‹#›</a:t>
            </a:fld>
            <a:endParaRPr lang="en-US"/>
          </a:p>
        </p:txBody>
      </p:sp>
    </p:spTree>
    <p:extLst>
      <p:ext uri="{BB962C8B-B14F-4D97-AF65-F5344CB8AC3E}">
        <p14:creationId xmlns:p14="http://schemas.microsoft.com/office/powerpoint/2010/main" val="3727192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9169714"/>
      </p:ext>
    </p:extLst>
  </p:cSld>
  <p:clrMap bg1="lt1" tx1="dk1" bg2="lt2" tx2="dk2" accent1="accent1" accent2="accent2" accent3="accent3" accent4="accent4" accent5="accent5" accent6="accent6" hlink="hlink" folHlink="folHlink"/>
  <p:sldLayoutIdLst>
    <p:sldLayoutId id="2147484741" r:id="rId1"/>
    <p:sldLayoutId id="2147484742" r:id="rId2"/>
    <p:sldLayoutId id="2147484752" r:id="rId3"/>
    <p:sldLayoutId id="2147484743" r:id="rId4"/>
    <p:sldLayoutId id="2147484744" r:id="rId5"/>
    <p:sldLayoutId id="2147484745" r:id="rId6"/>
    <p:sldLayoutId id="2147484746" r:id="rId7"/>
    <p:sldLayoutId id="2147484747" r:id="rId8"/>
    <p:sldLayoutId id="2147484748" r:id="rId9"/>
    <p:sldLayoutId id="2147484749" r:id="rId10"/>
    <p:sldLayoutId id="2147484750" r:id="rId11"/>
    <p:sldLayoutId id="2147484751" r:id="rId12"/>
  </p:sldLayoutIdLst>
  <p:hf sldNum="0" hdr="0" ftr="0" dt="0"/>
  <p:txStyles>
    <p:titleStyle>
      <a:lvl1pPr algn="r" defTabSz="457200" rtl="0" eaLnBrk="1" latinLnBrk="0" hangingPunct="1">
        <a:spcBef>
          <a:spcPct val="0"/>
        </a:spcBef>
        <a:buNone/>
        <a:defRPr sz="4400" kern="1200">
          <a:solidFill>
            <a:schemeClr val="tx1"/>
          </a:solidFill>
          <a:latin typeface="Marker Felt"/>
          <a:ea typeface="+mj-ea"/>
          <a:cs typeface="Marker Fel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hyperlink" Target="http://www.sota.org.uk/Spotlite" TargetMode="External"/><Relationship Id="rId5"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1" Type="http://schemas.openxmlformats.org/officeDocument/2006/relationships/image" Target="../media/image12.jpg"/><Relationship Id="rId12" Type="http://schemas.openxmlformats.org/officeDocument/2006/relationships/image" Target="../media/image13.jpg"/><Relationship Id="rId13" Type="http://schemas.openxmlformats.org/officeDocument/2006/relationships/image" Target="../media/image14.jpg"/><Relationship Id="rId14"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1.jpeg"/><Relationship Id="rId5" Type="http://schemas.openxmlformats.org/officeDocument/2006/relationships/image" Target="../media/image6.jpg"/><Relationship Id="rId6" Type="http://schemas.openxmlformats.org/officeDocument/2006/relationships/image" Target="../media/image7.jpg"/><Relationship Id="rId7" Type="http://schemas.openxmlformats.org/officeDocument/2006/relationships/image" Target="../media/image8.jpg"/><Relationship Id="rId8" Type="http://schemas.openxmlformats.org/officeDocument/2006/relationships/image" Target="../media/image9.jpg"/><Relationship Id="rId9" Type="http://schemas.openxmlformats.org/officeDocument/2006/relationships/image" Target="../media/image10.jpg"/><Relationship Id="rId10"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hyperlink" Target="http://www.ku6j.com/" TargetMode="External"/><Relationship Id="rId5" Type="http://schemas.openxmlformats.org/officeDocument/2006/relationships/hyperlink" Target="http://ww1x.com/sotagoat/" TargetMode="External"/><Relationship Id="rId6" Type="http://schemas.openxmlformats.org/officeDocument/2006/relationships/hyperlink" Target="http://www.dl1dlf.de/rucksack_radio_tool" TargetMode="External"/><Relationship Id="rId7"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07479" y="1600698"/>
            <a:ext cx="5465706" cy="790279"/>
          </a:xfrm>
        </p:spPr>
        <p:txBody>
          <a:bodyPr>
            <a:normAutofit/>
            <a:scene3d>
              <a:camera prst="orthographicFront"/>
              <a:lightRig rig="balanced" dir="t">
                <a:rot lat="0" lon="0" rev="2100000"/>
              </a:lightRig>
            </a:scene3d>
            <a:sp3d prstMaterial="metal">
              <a:contourClr>
                <a:schemeClr val="bg2"/>
              </a:contourClr>
            </a:sp3d>
          </a:bodyPr>
          <a:lstStyle/>
          <a:p>
            <a:pPr algn="ctr"/>
            <a:r>
              <a:rPr lang="en-US" cap="none" dirty="0" smtClean="0">
                <a:solidFill>
                  <a:schemeClr val="tx1">
                    <a:lumMod val="85000"/>
                    <a:lumOff val="15000"/>
                  </a:schemeClr>
                </a:solidFill>
                <a:effectLst>
                  <a:outerShdw blurRad="50800" dist="38100" dir="2700000" algn="tl" rotWithShape="0">
                    <a:prstClr val="black">
                      <a:alpha val="40000"/>
                    </a:prstClr>
                  </a:outerShdw>
                </a:effectLst>
                <a:latin typeface="Marker Felt"/>
                <a:cs typeface="Marker Felt"/>
              </a:rPr>
              <a:t>Summits on The Air</a:t>
            </a:r>
            <a:endParaRPr lang="en-US" cap="none" dirty="0">
              <a:solidFill>
                <a:schemeClr val="tx1">
                  <a:lumMod val="85000"/>
                  <a:lumOff val="15000"/>
                </a:schemeClr>
              </a:solidFill>
              <a:effectLst>
                <a:outerShdw blurRad="50800" dist="38100" dir="2700000" algn="tl" rotWithShape="0">
                  <a:prstClr val="black">
                    <a:alpha val="40000"/>
                  </a:prstClr>
                </a:outerShdw>
              </a:effectLst>
              <a:latin typeface="Marker Felt"/>
              <a:cs typeface="Marker Felt"/>
            </a:endParaRPr>
          </a:p>
        </p:txBody>
      </p:sp>
      <p:sp>
        <p:nvSpPr>
          <p:cNvPr id="2" name="Subtitle 1"/>
          <p:cNvSpPr>
            <a:spLocks noGrp="1"/>
          </p:cNvSpPr>
          <p:nvPr>
            <p:ph type="subTitle" idx="1"/>
          </p:nvPr>
        </p:nvSpPr>
        <p:spPr>
          <a:xfrm>
            <a:off x="50779" y="2300257"/>
            <a:ext cx="5551000" cy="457146"/>
          </a:xfrm>
        </p:spPr>
        <p:txBody>
          <a:bodyPr>
            <a:noAutofit/>
          </a:bodyPr>
          <a:lstStyle/>
          <a:p>
            <a:r>
              <a:rPr lang="en-US" sz="2400" b="1" i="1" dirty="0" smtClean="0">
                <a:solidFill>
                  <a:srgbClr val="F01D17"/>
                </a:solidFill>
                <a:latin typeface="Gill Sans Std"/>
                <a:cs typeface="Gill Sans Std"/>
              </a:rPr>
              <a:t>Taking Amateur Radio to New Heights!</a:t>
            </a:r>
            <a:endParaRPr lang="en-US" sz="2400" b="1" i="1" dirty="0">
              <a:solidFill>
                <a:srgbClr val="F01D17"/>
              </a:solidFill>
              <a:latin typeface="Gill Sans Std"/>
              <a:cs typeface="Gill Sans Std"/>
            </a:endParaRPr>
          </a:p>
        </p:txBody>
      </p:sp>
      <p:pic>
        <p:nvPicPr>
          <p:cNvPr id="5" name="Picture 4" descr="sota_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79" y="157975"/>
            <a:ext cx="1309975" cy="1309975"/>
          </a:xfrm>
          <a:prstGeom prst="rect">
            <a:avLst/>
          </a:prstGeom>
        </p:spPr>
      </p:pic>
      <p:sp>
        <p:nvSpPr>
          <p:cNvPr id="8" name="TextBox 7"/>
          <p:cNvSpPr txBox="1"/>
          <p:nvPr/>
        </p:nvSpPr>
        <p:spPr>
          <a:xfrm>
            <a:off x="3366735" y="5692797"/>
            <a:ext cx="5412215" cy="923330"/>
          </a:xfrm>
          <a:prstGeom prst="rect">
            <a:avLst/>
          </a:prstGeom>
          <a:solidFill>
            <a:schemeClr val="bg1">
              <a:lumMod val="75000"/>
              <a:alpha val="68000"/>
            </a:schemeClr>
          </a:solidFill>
        </p:spPr>
        <p:txBody>
          <a:bodyPr wrap="none" rtlCol="0">
            <a:spAutoFit/>
          </a:bodyPr>
          <a:lstStyle/>
          <a:p>
            <a:pPr algn="ctr"/>
            <a:r>
              <a:rPr lang="en-US" i="1" dirty="0" smtClean="0">
                <a:solidFill>
                  <a:schemeClr val="tx1">
                    <a:lumMod val="85000"/>
                    <a:lumOff val="15000"/>
                  </a:schemeClr>
                </a:solidFill>
                <a:latin typeface="Marker Felt"/>
                <a:cs typeface="Marker Felt"/>
              </a:rPr>
              <a:t>A Crash Course In Chasing And Activating Summits</a:t>
            </a:r>
          </a:p>
          <a:p>
            <a:pPr algn="ctr"/>
            <a:r>
              <a:rPr lang="en-US" i="1" dirty="0" smtClean="0">
                <a:solidFill>
                  <a:schemeClr val="tx1">
                    <a:lumMod val="85000"/>
                    <a:lumOff val="15000"/>
                  </a:schemeClr>
                </a:solidFill>
                <a:latin typeface="Marker Felt"/>
                <a:cs typeface="Marker Felt"/>
              </a:rPr>
              <a:t>By </a:t>
            </a:r>
          </a:p>
          <a:p>
            <a:pPr algn="ctr"/>
            <a:r>
              <a:rPr lang="en-US" i="1" dirty="0" smtClean="0">
                <a:solidFill>
                  <a:schemeClr val="tx1">
                    <a:lumMod val="85000"/>
                    <a:lumOff val="15000"/>
                  </a:schemeClr>
                </a:solidFill>
                <a:latin typeface="Marker Felt"/>
                <a:cs typeface="Marker Felt"/>
              </a:rPr>
              <a:t>Pat Harris – KI4SVM And Pete Larson – WH6LE</a:t>
            </a:r>
            <a:endParaRPr lang="en-US" i="1" dirty="0">
              <a:solidFill>
                <a:schemeClr val="tx1">
                  <a:lumMod val="85000"/>
                  <a:lumOff val="15000"/>
                </a:schemeClr>
              </a:solidFill>
              <a:latin typeface="Marker Felt"/>
              <a:cs typeface="Marker Felt"/>
            </a:endParaRPr>
          </a:p>
        </p:txBody>
      </p:sp>
      <p:sp>
        <p:nvSpPr>
          <p:cNvPr id="9" name="TextBox 8"/>
          <p:cNvSpPr txBox="1"/>
          <p:nvPr/>
        </p:nvSpPr>
        <p:spPr>
          <a:xfrm>
            <a:off x="-5921" y="6525407"/>
            <a:ext cx="2734931" cy="338554"/>
          </a:xfrm>
          <a:prstGeom prst="rect">
            <a:avLst/>
          </a:prstGeom>
          <a:solidFill>
            <a:schemeClr val="bg1">
              <a:lumMod val="50000"/>
              <a:alpha val="85000"/>
            </a:schemeClr>
          </a:solidFill>
        </p:spPr>
        <p:txBody>
          <a:bodyPr wrap="none" rtlCol="0">
            <a:spAutoFit/>
          </a:bodyPr>
          <a:lstStyle/>
          <a:p>
            <a:r>
              <a:rPr lang="en-US" sz="1600" i="1" dirty="0" smtClean="0">
                <a:solidFill>
                  <a:schemeClr val="bg1">
                    <a:lumMod val="95000"/>
                  </a:schemeClr>
                </a:solidFill>
              </a:rPr>
              <a:t>W4C/CM-081 Cedar Rock </a:t>
            </a:r>
            <a:r>
              <a:rPr lang="en-US" sz="1600" i="1" dirty="0" err="1" smtClean="0">
                <a:solidFill>
                  <a:schemeClr val="bg1">
                    <a:lumMod val="95000"/>
                  </a:schemeClr>
                </a:solidFill>
              </a:rPr>
              <a:t>Mtn</a:t>
            </a:r>
            <a:endParaRPr lang="en-US" sz="1600" i="1" dirty="0">
              <a:solidFill>
                <a:schemeClr val="bg1">
                  <a:lumMod val="95000"/>
                </a:schemeClr>
              </a:solidFill>
            </a:endParaRPr>
          </a:p>
        </p:txBody>
      </p:sp>
    </p:spTree>
    <p:extLst>
      <p:ext uri="{BB962C8B-B14F-4D97-AF65-F5344CB8AC3E}">
        <p14:creationId xmlns:p14="http://schemas.microsoft.com/office/powerpoint/2010/main" val="14633136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2-12 at 4.20.08 PM.png"/>
          <p:cNvPicPr>
            <a:picLocks noChangeAspect="1"/>
          </p:cNvPicPr>
          <p:nvPr/>
        </p:nvPicPr>
        <p:blipFill rotWithShape="1">
          <a:blip r:embed="rId3">
            <a:extLst>
              <a:ext uri="{28A0092B-C50C-407E-A947-70E740481C1C}">
                <a14:useLocalDpi xmlns:a14="http://schemas.microsoft.com/office/drawing/2010/main" val="0"/>
              </a:ext>
            </a:extLst>
          </a:blip>
          <a:srcRect l="2838" t="4629" r="5391"/>
          <a:stretch/>
        </p:blipFill>
        <p:spPr>
          <a:xfrm>
            <a:off x="-1187982" y="0"/>
            <a:ext cx="10833490" cy="6858000"/>
          </a:xfrm>
          <a:prstGeom prst="rect">
            <a:avLst/>
          </a:prstGeom>
        </p:spPr>
      </p:pic>
    </p:spTree>
    <p:extLst>
      <p:ext uri="{BB962C8B-B14F-4D97-AF65-F5344CB8AC3E}">
        <p14:creationId xmlns:p14="http://schemas.microsoft.com/office/powerpoint/2010/main" val="33145104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2 at 4.56.1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0"/>
            <a:ext cx="9144000" cy="6755876"/>
          </a:xfrm>
          <a:prstGeom prst="rect">
            <a:avLst/>
          </a:prstGeom>
        </p:spPr>
      </p:pic>
    </p:spTree>
    <p:extLst>
      <p:ext uri="{BB962C8B-B14F-4D97-AF65-F5344CB8AC3E}">
        <p14:creationId xmlns:p14="http://schemas.microsoft.com/office/powerpoint/2010/main" val="53081340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2 at 4.57.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8968154" cy="6858000"/>
          </a:xfrm>
          <a:prstGeom prst="rect">
            <a:avLst/>
          </a:prstGeom>
        </p:spPr>
      </p:pic>
    </p:spTree>
    <p:extLst>
      <p:ext uri="{BB962C8B-B14F-4D97-AF65-F5344CB8AC3E}">
        <p14:creationId xmlns:p14="http://schemas.microsoft.com/office/powerpoint/2010/main" val="32456766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2 at 5.01.1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9700"/>
            <a:ext cx="9144000" cy="6575569"/>
          </a:xfrm>
          <a:prstGeom prst="rect">
            <a:avLst/>
          </a:prstGeom>
        </p:spPr>
      </p:pic>
    </p:spTree>
    <p:extLst>
      <p:ext uri="{BB962C8B-B14F-4D97-AF65-F5344CB8AC3E}">
        <p14:creationId xmlns:p14="http://schemas.microsoft.com/office/powerpoint/2010/main" val="417126993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49"/>
            <a:ext cx="3998020" cy="1316736"/>
          </a:xfrm>
        </p:spPr>
        <p:txBody>
          <a:bodyPr/>
          <a:lstStyle/>
          <a:p>
            <a:r>
              <a:rPr lang="en-US" dirty="0" smtClean="0"/>
              <a:t>Activating</a:t>
            </a:r>
            <a:br>
              <a:rPr lang="en-US" dirty="0" smtClean="0"/>
            </a:br>
            <a:r>
              <a:rPr lang="en-US" sz="2800" dirty="0" smtClean="0"/>
              <a:t>– Equipment</a:t>
            </a:r>
            <a:endParaRPr lang="en-US" sz="2800" dirty="0"/>
          </a:p>
        </p:txBody>
      </p:sp>
      <p:sp>
        <p:nvSpPr>
          <p:cNvPr id="3" name="Content Placeholder 2"/>
          <p:cNvSpPr>
            <a:spLocks noGrp="1"/>
          </p:cNvSpPr>
          <p:nvPr>
            <p:ph idx="1"/>
          </p:nvPr>
        </p:nvSpPr>
        <p:spPr>
          <a:xfrm>
            <a:off x="457200" y="1481540"/>
            <a:ext cx="8229600" cy="4923240"/>
          </a:xfrm>
        </p:spPr>
        <p:txBody>
          <a:bodyPr/>
          <a:lstStyle/>
          <a:p>
            <a:r>
              <a:rPr lang="en-US" dirty="0" smtClean="0"/>
              <a:t>Transceivers</a:t>
            </a:r>
          </a:p>
          <a:p>
            <a:pPr lvl="1"/>
            <a:r>
              <a:rPr lang="en-US" dirty="0" smtClean="0"/>
              <a:t>HF Rigs - </a:t>
            </a:r>
            <a:r>
              <a:rPr lang="en-US" dirty="0" err="1" smtClean="0"/>
              <a:t>Yaesu</a:t>
            </a:r>
            <a:r>
              <a:rPr lang="en-US" dirty="0" smtClean="0"/>
              <a:t> 817, </a:t>
            </a:r>
            <a:r>
              <a:rPr lang="en-US" dirty="0" err="1" smtClean="0"/>
              <a:t>Elecraft</a:t>
            </a:r>
            <a:r>
              <a:rPr lang="en-US" dirty="0" smtClean="0"/>
              <a:t> KX3, </a:t>
            </a:r>
            <a:r>
              <a:rPr lang="en-US" dirty="0" err="1" smtClean="0"/>
              <a:t>Icom</a:t>
            </a:r>
            <a:r>
              <a:rPr lang="en-US" dirty="0" smtClean="0"/>
              <a:t> 7000, </a:t>
            </a:r>
            <a:r>
              <a:rPr lang="en-US" dirty="0" err="1" smtClean="0"/>
              <a:t>Yaesu</a:t>
            </a:r>
            <a:r>
              <a:rPr lang="en-US" dirty="0" smtClean="0"/>
              <a:t> 857, KD1JV’s ATS, PFR or MTR series, </a:t>
            </a:r>
            <a:r>
              <a:rPr lang="en-US" dirty="0" err="1" smtClean="0"/>
              <a:t>TenTec</a:t>
            </a:r>
            <a:r>
              <a:rPr lang="en-US" dirty="0" smtClean="0"/>
              <a:t> HB1B</a:t>
            </a:r>
          </a:p>
          <a:p>
            <a:pPr lvl="1"/>
            <a:r>
              <a:rPr lang="en-US" dirty="0" smtClean="0"/>
              <a:t>VHF/UHF - HTs, </a:t>
            </a:r>
            <a:r>
              <a:rPr lang="en-US" dirty="0" err="1" smtClean="0"/>
              <a:t>Yaesu</a:t>
            </a:r>
            <a:r>
              <a:rPr lang="en-US" dirty="0" smtClean="0"/>
              <a:t> 817</a:t>
            </a:r>
          </a:p>
          <a:p>
            <a:r>
              <a:rPr lang="en-US" dirty="0" smtClean="0"/>
              <a:t>Antennas</a:t>
            </a:r>
          </a:p>
          <a:p>
            <a:pPr lvl="1"/>
            <a:r>
              <a:rPr lang="en-US" dirty="0" smtClean="0"/>
              <a:t>HF - EFHWs, Linked Dipoles, Doublets, Magnetic Loops</a:t>
            </a:r>
          </a:p>
          <a:p>
            <a:pPr lvl="1"/>
            <a:r>
              <a:rPr lang="en-US" dirty="0" smtClean="0"/>
              <a:t>UHF/VHF – Aftermarket </a:t>
            </a:r>
            <a:r>
              <a:rPr lang="en-US" dirty="0" err="1" smtClean="0"/>
              <a:t>duckies</a:t>
            </a:r>
            <a:r>
              <a:rPr lang="en-US" dirty="0" smtClean="0"/>
              <a:t>, Arrow or Elk beams, ½ wave </a:t>
            </a:r>
            <a:r>
              <a:rPr lang="en-US" dirty="0"/>
              <a:t>d</a:t>
            </a:r>
            <a:r>
              <a:rPr lang="en-US" dirty="0" smtClean="0"/>
              <a:t>ipoles, J-poles, Tiger Tails</a:t>
            </a:r>
            <a:endParaRPr lang="en-US" dirty="0"/>
          </a:p>
        </p:txBody>
      </p:sp>
      <p:sp>
        <p:nvSpPr>
          <p:cNvPr id="4" name="Text Placeholder 3"/>
          <p:cNvSpPr>
            <a:spLocks noGrp="1"/>
          </p:cNvSpPr>
          <p:nvPr>
            <p:ph type="body" sz="quarter" idx="10"/>
          </p:nvPr>
        </p:nvSpPr>
        <p:spPr>
          <a:xfrm>
            <a:off x="4597723" y="6526456"/>
            <a:ext cx="4546278" cy="338328"/>
          </a:xfrm>
        </p:spPr>
        <p:txBody>
          <a:bodyPr/>
          <a:lstStyle/>
          <a:p>
            <a:r>
              <a:rPr lang="en-US" dirty="0" smtClean="0"/>
              <a:t>Deluxe Shack on W4C/WM-047, </a:t>
            </a:r>
            <a:r>
              <a:rPr lang="en-US" dirty="0" err="1" smtClean="0"/>
              <a:t>Toxaway</a:t>
            </a:r>
            <a:r>
              <a:rPr lang="en-US" dirty="0" smtClean="0"/>
              <a:t> Mountain</a:t>
            </a:r>
            <a:endParaRPr lang="en-US" dirty="0"/>
          </a:p>
        </p:txBody>
      </p:sp>
      <p:pic>
        <p:nvPicPr>
          <p:cNvPr id="5" name="Picture 4" descr="sota_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588" y="138556"/>
            <a:ext cx="990036" cy="990036"/>
          </a:xfrm>
          <a:prstGeom prst="rect">
            <a:avLst/>
          </a:prstGeom>
        </p:spPr>
      </p:pic>
    </p:spTree>
    <p:extLst>
      <p:ext uri="{BB962C8B-B14F-4D97-AF65-F5344CB8AC3E}">
        <p14:creationId xmlns:p14="http://schemas.microsoft.com/office/powerpoint/2010/main" val="42170840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Activating</a:t>
            </a:r>
            <a:br>
              <a:rPr lang="en-US" dirty="0" smtClean="0"/>
            </a:br>
            <a:r>
              <a:rPr lang="en-US" sz="2800" dirty="0" smtClean="0"/>
              <a:t>– Equipment (cont.)</a:t>
            </a:r>
            <a:endParaRPr lang="en-US" sz="2800" dirty="0"/>
          </a:p>
        </p:txBody>
      </p:sp>
      <p:sp>
        <p:nvSpPr>
          <p:cNvPr id="3" name="Content Placeholder 2"/>
          <p:cNvSpPr>
            <a:spLocks noGrp="1"/>
          </p:cNvSpPr>
          <p:nvPr>
            <p:ph idx="1"/>
          </p:nvPr>
        </p:nvSpPr>
        <p:spPr>
          <a:xfrm>
            <a:off x="457200" y="1469781"/>
            <a:ext cx="8229600" cy="4809125"/>
          </a:xfrm>
        </p:spPr>
        <p:txBody>
          <a:bodyPr/>
          <a:lstStyle/>
          <a:p>
            <a:r>
              <a:rPr lang="en-US" dirty="0" smtClean="0"/>
              <a:t>Power</a:t>
            </a:r>
          </a:p>
          <a:p>
            <a:pPr lvl="1"/>
            <a:r>
              <a:rPr lang="en-US" dirty="0" smtClean="0"/>
              <a:t>Batteries - SLA, Li-ion, LiFePO4, NiMH</a:t>
            </a:r>
          </a:p>
          <a:p>
            <a:pPr lvl="1"/>
            <a:r>
              <a:rPr lang="en-US" dirty="0" smtClean="0"/>
              <a:t>Solar Panels</a:t>
            </a:r>
          </a:p>
          <a:p>
            <a:r>
              <a:rPr lang="en-US" dirty="0" smtClean="0"/>
              <a:t>Logging</a:t>
            </a:r>
          </a:p>
          <a:p>
            <a:pPr lvl="1"/>
            <a:r>
              <a:rPr lang="en-US" dirty="0" smtClean="0"/>
              <a:t>Paper Logs</a:t>
            </a:r>
          </a:p>
          <a:p>
            <a:pPr lvl="1"/>
            <a:r>
              <a:rPr lang="en-US" dirty="0" smtClean="0"/>
              <a:t>Digital – </a:t>
            </a:r>
            <a:r>
              <a:rPr lang="en-US" dirty="0" err="1" smtClean="0"/>
              <a:t>HamLog</a:t>
            </a:r>
            <a:r>
              <a:rPr lang="en-US" dirty="0" smtClean="0"/>
              <a:t>, SOTA Logger </a:t>
            </a:r>
          </a:p>
          <a:p>
            <a:r>
              <a:rPr lang="en-US" dirty="0" smtClean="0"/>
              <a:t>Other</a:t>
            </a:r>
          </a:p>
          <a:p>
            <a:pPr lvl="1"/>
            <a:r>
              <a:rPr lang="en-US" dirty="0" smtClean="0"/>
              <a:t>Tablet, Netbook, Smart phone or external device for digital modes</a:t>
            </a:r>
            <a:endParaRPr lang="en-US" dirty="0"/>
          </a:p>
        </p:txBody>
      </p:sp>
      <p:sp>
        <p:nvSpPr>
          <p:cNvPr id="4" name="Text Placeholder 3"/>
          <p:cNvSpPr>
            <a:spLocks noGrp="1"/>
          </p:cNvSpPr>
          <p:nvPr>
            <p:ph type="body" sz="quarter" idx="10"/>
          </p:nvPr>
        </p:nvSpPr>
        <p:spPr>
          <a:xfrm>
            <a:off x="5016500" y="6526456"/>
            <a:ext cx="4127501" cy="338328"/>
          </a:xfrm>
        </p:spPr>
        <p:txBody>
          <a:bodyPr/>
          <a:lstStyle/>
          <a:p>
            <a:r>
              <a:rPr lang="en-US" dirty="0" smtClean="0"/>
              <a:t>KD5ZZK – Andrew on W4G/NG-002, Rabun Bald</a:t>
            </a:r>
            <a:endParaRPr lang="en-US" dirty="0"/>
          </a:p>
        </p:txBody>
      </p:sp>
      <p:pic>
        <p:nvPicPr>
          <p:cNvPr id="5" name="Picture 4" descr="sota_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588" y="138556"/>
            <a:ext cx="990036" cy="990036"/>
          </a:xfrm>
          <a:prstGeom prst="rect">
            <a:avLst/>
          </a:prstGeom>
        </p:spPr>
      </p:pic>
    </p:spTree>
    <p:extLst>
      <p:ext uri="{BB962C8B-B14F-4D97-AF65-F5344CB8AC3E}">
        <p14:creationId xmlns:p14="http://schemas.microsoft.com/office/powerpoint/2010/main" val="3487486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3249"/>
            <a:ext cx="4033297" cy="1316736"/>
          </a:xfrm>
        </p:spPr>
        <p:txBody>
          <a:bodyPr/>
          <a:lstStyle/>
          <a:p>
            <a:r>
              <a:rPr lang="en-US" dirty="0" smtClean="0"/>
              <a:t>Activating</a:t>
            </a:r>
            <a:br>
              <a:rPr lang="en-US" dirty="0" smtClean="0"/>
            </a:br>
            <a:r>
              <a:rPr lang="en-US" sz="2800" dirty="0" smtClean="0"/>
              <a:t>– Prepping</a:t>
            </a:r>
            <a:endParaRPr lang="en-US" sz="2800" dirty="0"/>
          </a:p>
        </p:txBody>
      </p:sp>
      <p:sp>
        <p:nvSpPr>
          <p:cNvPr id="3" name="Content Placeholder 2"/>
          <p:cNvSpPr>
            <a:spLocks noGrp="1"/>
          </p:cNvSpPr>
          <p:nvPr>
            <p:ph idx="1"/>
          </p:nvPr>
        </p:nvSpPr>
        <p:spPr>
          <a:xfrm>
            <a:off x="457200" y="1753058"/>
            <a:ext cx="8229600" cy="4255409"/>
          </a:xfrm>
        </p:spPr>
        <p:txBody>
          <a:bodyPr/>
          <a:lstStyle/>
          <a:p>
            <a:r>
              <a:rPr lang="en-US" dirty="0" smtClean="0"/>
              <a:t>Post an alert on </a:t>
            </a:r>
            <a:r>
              <a:rPr lang="en-US" dirty="0" err="1" smtClean="0"/>
              <a:t>SOTAwatch.org</a:t>
            </a:r>
            <a:r>
              <a:rPr lang="en-US" dirty="0" smtClean="0"/>
              <a:t> with your estimated time, frequencies and modes</a:t>
            </a:r>
          </a:p>
          <a:p>
            <a:r>
              <a:rPr lang="en-US" dirty="0" smtClean="0"/>
              <a:t>Pack your backpack</a:t>
            </a:r>
          </a:p>
          <a:p>
            <a:pPr lvl="1"/>
            <a:r>
              <a:rPr lang="en-US" dirty="0" smtClean="0"/>
              <a:t>Safety is Number One Priority</a:t>
            </a:r>
          </a:p>
          <a:p>
            <a:pPr lvl="1"/>
            <a:r>
              <a:rPr lang="en-US" dirty="0" smtClean="0"/>
              <a:t>Comfort is Number Two Priority</a:t>
            </a:r>
          </a:p>
          <a:p>
            <a:pPr lvl="1"/>
            <a:r>
              <a:rPr lang="en-US" dirty="0" smtClean="0"/>
              <a:t>Radio Gear is Number Three Priority</a:t>
            </a:r>
          </a:p>
          <a:p>
            <a:pPr lvl="2"/>
            <a:r>
              <a:rPr lang="en-US" dirty="0" smtClean="0"/>
              <a:t>Make a checklist</a:t>
            </a:r>
          </a:p>
          <a:p>
            <a:pPr lvl="2"/>
            <a:r>
              <a:rPr lang="en-US" dirty="0" smtClean="0"/>
              <a:t>Charge batteries and pack gear the night before</a:t>
            </a:r>
            <a:endParaRPr lang="en-US" dirty="0"/>
          </a:p>
        </p:txBody>
      </p:sp>
      <p:sp>
        <p:nvSpPr>
          <p:cNvPr id="4" name="Text Placeholder 3"/>
          <p:cNvSpPr>
            <a:spLocks noGrp="1"/>
          </p:cNvSpPr>
          <p:nvPr>
            <p:ph type="body" sz="quarter" idx="10"/>
          </p:nvPr>
        </p:nvSpPr>
        <p:spPr>
          <a:xfrm>
            <a:off x="4362546" y="6526456"/>
            <a:ext cx="4781456" cy="338328"/>
          </a:xfrm>
        </p:spPr>
        <p:txBody>
          <a:bodyPr/>
          <a:lstStyle/>
          <a:p>
            <a:r>
              <a:rPr lang="en-US" dirty="0" smtClean="0"/>
              <a:t>W1DMH – Doug on W4T/SU-035, Snowbird Mountain</a:t>
            </a:r>
            <a:endParaRPr lang="en-US" dirty="0"/>
          </a:p>
        </p:txBody>
      </p:sp>
      <p:pic>
        <p:nvPicPr>
          <p:cNvPr id="5" name="Picture 4" descr="sota_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588" y="138556"/>
            <a:ext cx="990036" cy="990036"/>
          </a:xfrm>
          <a:prstGeom prst="rect">
            <a:avLst/>
          </a:prstGeom>
        </p:spPr>
      </p:pic>
    </p:spTree>
    <p:extLst>
      <p:ext uri="{BB962C8B-B14F-4D97-AF65-F5344CB8AC3E}">
        <p14:creationId xmlns:p14="http://schemas.microsoft.com/office/powerpoint/2010/main" val="35616588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3249"/>
            <a:ext cx="4045055" cy="1316736"/>
          </a:xfrm>
        </p:spPr>
        <p:txBody>
          <a:bodyPr/>
          <a:lstStyle/>
          <a:p>
            <a:r>
              <a:rPr lang="en-US" dirty="0" smtClean="0"/>
              <a:t>Activating</a:t>
            </a:r>
            <a:br>
              <a:rPr lang="en-US" dirty="0" smtClean="0"/>
            </a:br>
            <a:r>
              <a:rPr lang="en-US" sz="2800" dirty="0" smtClean="0"/>
              <a:t>- Spotting</a:t>
            </a:r>
            <a:endParaRPr lang="en-US" sz="2800" dirty="0"/>
          </a:p>
        </p:txBody>
      </p:sp>
      <p:sp>
        <p:nvSpPr>
          <p:cNvPr id="3" name="Content Placeholder 2"/>
          <p:cNvSpPr>
            <a:spLocks noGrp="1"/>
          </p:cNvSpPr>
          <p:nvPr>
            <p:ph idx="1"/>
          </p:nvPr>
        </p:nvSpPr>
        <p:spPr>
          <a:xfrm>
            <a:off x="457200" y="1458023"/>
            <a:ext cx="8229600" cy="4946757"/>
          </a:xfrm>
        </p:spPr>
        <p:txBody>
          <a:bodyPr/>
          <a:lstStyle/>
          <a:p>
            <a:r>
              <a:rPr lang="en-US" dirty="0" smtClean="0"/>
              <a:t>CW activators have the benefit of the </a:t>
            </a:r>
            <a:r>
              <a:rPr lang="en-US" dirty="0" err="1" smtClean="0"/>
              <a:t>RBNGate</a:t>
            </a:r>
            <a:r>
              <a:rPr lang="en-US" dirty="0" smtClean="0"/>
              <a:t> by KU6J which mines the RBN and </a:t>
            </a:r>
            <a:r>
              <a:rPr lang="en-US" dirty="0" err="1" smtClean="0"/>
              <a:t>autospots</a:t>
            </a:r>
            <a:r>
              <a:rPr lang="en-US" dirty="0" smtClean="0"/>
              <a:t> for them</a:t>
            </a:r>
          </a:p>
          <a:p>
            <a:r>
              <a:rPr lang="en-US" dirty="0" err="1" smtClean="0"/>
              <a:t>SOTAwatch</a:t>
            </a:r>
            <a:r>
              <a:rPr lang="en-US" dirty="0" smtClean="0"/>
              <a:t>, </a:t>
            </a:r>
            <a:r>
              <a:rPr lang="en-US" dirty="0" smtClean="0">
                <a:hlinkClick r:id="rId4"/>
              </a:rPr>
              <a:t>www.sota.org.uk</a:t>
            </a:r>
            <a:r>
              <a:rPr lang="en-US" dirty="0">
                <a:hlinkClick r:id="rId4"/>
              </a:rPr>
              <a:t>/</a:t>
            </a:r>
            <a:r>
              <a:rPr lang="en-US" dirty="0" smtClean="0">
                <a:hlinkClick r:id="rId4"/>
              </a:rPr>
              <a:t>Spotlite</a:t>
            </a:r>
            <a:endParaRPr lang="en-US" dirty="0" smtClean="0"/>
          </a:p>
          <a:p>
            <a:r>
              <a:rPr lang="en-US" dirty="0" smtClean="0"/>
              <a:t>Apps – SOTA Goat, Rucksack Radio Tool, </a:t>
            </a:r>
            <a:r>
              <a:rPr lang="en-US" dirty="0" err="1" smtClean="0"/>
              <a:t>DroidSpot</a:t>
            </a:r>
            <a:endParaRPr lang="en-US" dirty="0" smtClean="0"/>
          </a:p>
          <a:p>
            <a:r>
              <a:rPr lang="en-US" dirty="0" smtClean="0"/>
              <a:t>SMS – Text Message to SOTA gateway</a:t>
            </a:r>
          </a:p>
          <a:p>
            <a:r>
              <a:rPr lang="en-US" dirty="0" smtClean="0"/>
              <a:t>APRS – APRS Message to SOTA gateway</a:t>
            </a:r>
          </a:p>
          <a:p>
            <a:r>
              <a:rPr lang="en-US" dirty="0" smtClean="0"/>
              <a:t>Chasers – Esp. useful if all else fails</a:t>
            </a:r>
            <a:endParaRPr lang="en-US" dirty="0"/>
          </a:p>
        </p:txBody>
      </p:sp>
      <p:sp>
        <p:nvSpPr>
          <p:cNvPr id="4" name="Text Placeholder 3"/>
          <p:cNvSpPr>
            <a:spLocks noGrp="1"/>
          </p:cNvSpPr>
          <p:nvPr>
            <p:ph type="body" sz="quarter" idx="10"/>
          </p:nvPr>
        </p:nvSpPr>
        <p:spPr>
          <a:xfrm>
            <a:off x="6091100" y="6526456"/>
            <a:ext cx="3052900" cy="338328"/>
          </a:xfrm>
        </p:spPr>
        <p:txBody>
          <a:bodyPr/>
          <a:lstStyle/>
          <a:p>
            <a:r>
              <a:rPr lang="en-US" dirty="0" smtClean="0"/>
              <a:t>View from W4C/EM-005, Elk Knob</a:t>
            </a:r>
            <a:endParaRPr lang="en-US" dirty="0"/>
          </a:p>
        </p:txBody>
      </p:sp>
      <p:pic>
        <p:nvPicPr>
          <p:cNvPr id="5" name="Picture 4" descr="sota_logo.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588" y="138556"/>
            <a:ext cx="990036" cy="990036"/>
          </a:xfrm>
          <a:prstGeom prst="rect">
            <a:avLst/>
          </a:prstGeom>
        </p:spPr>
      </p:pic>
    </p:spTree>
    <p:extLst>
      <p:ext uri="{BB962C8B-B14F-4D97-AF65-F5344CB8AC3E}">
        <p14:creationId xmlns:p14="http://schemas.microsoft.com/office/powerpoint/2010/main" val="4195716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49"/>
            <a:ext cx="3998020" cy="1316736"/>
          </a:xfrm>
        </p:spPr>
        <p:txBody>
          <a:bodyPr/>
          <a:lstStyle/>
          <a:p>
            <a:r>
              <a:rPr lang="en-US" dirty="0" smtClean="0"/>
              <a:t>Activating</a:t>
            </a:r>
            <a:br>
              <a:rPr lang="en-US" dirty="0" smtClean="0"/>
            </a:br>
            <a:r>
              <a:rPr lang="en-US" sz="2800" dirty="0" smtClean="0"/>
              <a:t>– On the Air</a:t>
            </a:r>
            <a:endParaRPr lang="en-US" sz="2800" dirty="0"/>
          </a:p>
        </p:txBody>
      </p:sp>
      <p:sp>
        <p:nvSpPr>
          <p:cNvPr id="3" name="Content Placeholder 2"/>
          <p:cNvSpPr>
            <a:spLocks noGrp="1"/>
          </p:cNvSpPr>
          <p:nvPr>
            <p:ph idx="1"/>
          </p:nvPr>
        </p:nvSpPr>
        <p:spPr/>
        <p:txBody>
          <a:bodyPr/>
          <a:lstStyle/>
          <a:p>
            <a:r>
              <a:rPr lang="en-US" dirty="0" smtClean="0"/>
              <a:t>Find a clear frequency and confirm it’s not in use</a:t>
            </a:r>
          </a:p>
          <a:p>
            <a:r>
              <a:rPr lang="en-US" dirty="0"/>
              <a:t>Take a deep breath and get ready for the </a:t>
            </a:r>
            <a:r>
              <a:rPr lang="en-US" dirty="0" smtClean="0"/>
              <a:t>fun</a:t>
            </a:r>
          </a:p>
          <a:p>
            <a:r>
              <a:rPr lang="en-US" dirty="0" smtClean="0"/>
              <a:t>Self-spot if you can or just start calling CQ</a:t>
            </a:r>
          </a:p>
          <a:p>
            <a:pPr lvl="1"/>
            <a:r>
              <a:rPr lang="en-US" dirty="0" smtClean="0"/>
              <a:t>Make sure you mention your </a:t>
            </a:r>
            <a:r>
              <a:rPr lang="en-US" dirty="0" err="1" smtClean="0"/>
              <a:t>callsign</a:t>
            </a:r>
            <a:r>
              <a:rPr lang="en-US" dirty="0" smtClean="0"/>
              <a:t> and summit reference every couple of QSOs</a:t>
            </a:r>
          </a:p>
          <a:p>
            <a:r>
              <a:rPr lang="en-US" dirty="0" smtClean="0"/>
              <a:t>Pick out a </a:t>
            </a:r>
            <a:r>
              <a:rPr lang="en-US" dirty="0" err="1" smtClean="0"/>
              <a:t>callsign</a:t>
            </a:r>
            <a:r>
              <a:rPr lang="en-US" dirty="0"/>
              <a:t> </a:t>
            </a:r>
            <a:r>
              <a:rPr lang="en-US" dirty="0" smtClean="0"/>
              <a:t>from the responders, exchange reports, log it, and call QRZ</a:t>
            </a:r>
          </a:p>
          <a:p>
            <a:endParaRPr lang="en-US" dirty="0"/>
          </a:p>
        </p:txBody>
      </p:sp>
      <p:sp>
        <p:nvSpPr>
          <p:cNvPr id="4" name="Text Placeholder 3"/>
          <p:cNvSpPr>
            <a:spLocks noGrp="1"/>
          </p:cNvSpPr>
          <p:nvPr>
            <p:ph type="body" sz="quarter" idx="10"/>
          </p:nvPr>
        </p:nvSpPr>
        <p:spPr>
          <a:xfrm>
            <a:off x="6796633" y="6526456"/>
            <a:ext cx="2347366" cy="338328"/>
          </a:xfrm>
        </p:spPr>
        <p:txBody>
          <a:bodyPr/>
          <a:lstStyle/>
          <a:p>
            <a:r>
              <a:rPr lang="en-US" dirty="0" smtClean="0"/>
              <a:t>W4G/NG-002, Rabun Bald</a:t>
            </a:r>
            <a:endParaRPr lang="en-US" dirty="0"/>
          </a:p>
        </p:txBody>
      </p:sp>
      <p:pic>
        <p:nvPicPr>
          <p:cNvPr id="5" name="Picture 4" descr="sota_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588" y="138556"/>
            <a:ext cx="990036" cy="990036"/>
          </a:xfrm>
          <a:prstGeom prst="rect">
            <a:avLst/>
          </a:prstGeom>
        </p:spPr>
      </p:pic>
    </p:spTree>
    <p:extLst>
      <p:ext uri="{BB962C8B-B14F-4D97-AF65-F5344CB8AC3E}">
        <p14:creationId xmlns:p14="http://schemas.microsoft.com/office/powerpoint/2010/main" val="21369501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3249"/>
            <a:ext cx="4013201" cy="1316736"/>
          </a:xfrm>
        </p:spPr>
        <p:txBody>
          <a:bodyPr/>
          <a:lstStyle/>
          <a:p>
            <a:r>
              <a:rPr lang="en-US" dirty="0" smtClean="0"/>
              <a:t>Activation</a:t>
            </a:r>
            <a:br>
              <a:rPr lang="en-US" dirty="0" smtClean="0"/>
            </a:br>
            <a:r>
              <a:rPr lang="en-US" sz="2800" dirty="0" smtClean="0"/>
              <a:t>– Wrap-up</a:t>
            </a:r>
            <a:endParaRPr lang="en-US" sz="2800" dirty="0"/>
          </a:p>
        </p:txBody>
      </p:sp>
      <p:sp>
        <p:nvSpPr>
          <p:cNvPr id="3" name="Content Placeholder 2"/>
          <p:cNvSpPr>
            <a:spLocks noGrp="1"/>
          </p:cNvSpPr>
          <p:nvPr>
            <p:ph idx="1"/>
          </p:nvPr>
        </p:nvSpPr>
        <p:spPr>
          <a:xfrm>
            <a:off x="457200" y="1905000"/>
            <a:ext cx="8229600" cy="4076700"/>
          </a:xfrm>
        </p:spPr>
        <p:txBody>
          <a:bodyPr/>
          <a:lstStyle/>
          <a:p>
            <a:r>
              <a:rPr lang="en-US" dirty="0" smtClean="0"/>
              <a:t>Tear-down and have a safe hike out</a:t>
            </a:r>
          </a:p>
          <a:p>
            <a:r>
              <a:rPr lang="en-US" dirty="0" smtClean="0"/>
              <a:t>Upload your logs to the SOTA database</a:t>
            </a:r>
          </a:p>
          <a:p>
            <a:pPr lvl="1"/>
            <a:r>
              <a:rPr lang="en-US" dirty="0" smtClean="0"/>
              <a:t>Direct entry into database</a:t>
            </a:r>
          </a:p>
          <a:p>
            <a:pPr lvl="1"/>
            <a:r>
              <a:rPr lang="en-US" dirty="0" smtClean="0"/>
              <a:t>Upload a CSV file</a:t>
            </a:r>
          </a:p>
          <a:p>
            <a:pPr lvl="2"/>
            <a:r>
              <a:rPr lang="en-US" dirty="0" smtClean="0"/>
              <a:t>Manually created</a:t>
            </a:r>
          </a:p>
          <a:p>
            <a:pPr lvl="2"/>
            <a:r>
              <a:rPr lang="en-US" dirty="0" smtClean="0"/>
              <a:t>Converted from an ADIF export from your logging software</a:t>
            </a:r>
          </a:p>
          <a:p>
            <a:r>
              <a:rPr lang="en-US" dirty="0" smtClean="0"/>
              <a:t>Start planning your next activation!</a:t>
            </a:r>
            <a:endParaRPr lang="en-US" dirty="0"/>
          </a:p>
        </p:txBody>
      </p:sp>
      <p:sp>
        <p:nvSpPr>
          <p:cNvPr id="4" name="Text Placeholder 3"/>
          <p:cNvSpPr>
            <a:spLocks noGrp="1"/>
          </p:cNvSpPr>
          <p:nvPr>
            <p:ph type="body" sz="quarter" idx="10"/>
          </p:nvPr>
        </p:nvSpPr>
        <p:spPr>
          <a:xfrm>
            <a:off x="4775200" y="6526456"/>
            <a:ext cx="4368800" cy="338328"/>
          </a:xfrm>
        </p:spPr>
        <p:txBody>
          <a:bodyPr/>
          <a:lstStyle/>
          <a:p>
            <a:r>
              <a:rPr lang="en-US" dirty="0" smtClean="0"/>
              <a:t>KF4LXB – Christian on W4C/WP-010, The Pinnacle</a:t>
            </a:r>
            <a:endParaRPr lang="en-US" dirty="0"/>
          </a:p>
        </p:txBody>
      </p:sp>
      <p:pic>
        <p:nvPicPr>
          <p:cNvPr id="5" name="Picture 4" descr="sota_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588" y="138556"/>
            <a:ext cx="990036" cy="990036"/>
          </a:xfrm>
          <a:prstGeom prst="rect">
            <a:avLst/>
          </a:prstGeom>
        </p:spPr>
      </p:pic>
    </p:spTree>
    <p:extLst>
      <p:ext uri="{BB962C8B-B14F-4D97-AF65-F5344CB8AC3E}">
        <p14:creationId xmlns:p14="http://schemas.microsoft.com/office/powerpoint/2010/main" val="18908978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7582"/>
            <a:ext cx="9144000" cy="892067"/>
          </a:xfrm>
          <a:prstGeom prst="rect">
            <a:avLst/>
          </a:prstGeom>
        </p:spPr>
        <p:txBody>
          <a:bodyPr/>
          <a:lstStyle/>
          <a:p>
            <a:pPr algn="ctr"/>
            <a:r>
              <a:rPr lang="en-US" dirty="0" smtClean="0">
                <a:solidFill>
                  <a:schemeClr val="tx1">
                    <a:lumMod val="85000"/>
                    <a:lumOff val="15000"/>
                  </a:schemeClr>
                </a:solidFill>
                <a:latin typeface="Marker Felt"/>
                <a:cs typeface="Marker Felt"/>
              </a:rPr>
              <a:t>What is Summits on the Air?</a:t>
            </a:r>
            <a:endParaRPr lang="en-US" dirty="0">
              <a:solidFill>
                <a:schemeClr val="tx1">
                  <a:lumMod val="85000"/>
                  <a:lumOff val="15000"/>
                </a:schemeClr>
              </a:solidFill>
              <a:latin typeface="Marker Felt"/>
              <a:cs typeface="Marker Felt"/>
            </a:endParaRPr>
          </a:p>
        </p:txBody>
      </p:sp>
      <p:sp>
        <p:nvSpPr>
          <p:cNvPr id="3" name="Content Placeholder 2"/>
          <p:cNvSpPr>
            <a:spLocks noGrp="1"/>
          </p:cNvSpPr>
          <p:nvPr>
            <p:ph idx="4294967295"/>
          </p:nvPr>
        </p:nvSpPr>
        <p:spPr>
          <a:xfrm>
            <a:off x="470360" y="2790825"/>
            <a:ext cx="8229600" cy="3843338"/>
          </a:xfrm>
          <a:prstGeom prst="rect">
            <a:avLst/>
          </a:prstGeom>
        </p:spPr>
        <p:txBody>
          <a:bodyPr/>
          <a:lstStyle/>
          <a:p>
            <a:r>
              <a:rPr lang="en-US" dirty="0" smtClean="0">
                <a:solidFill>
                  <a:schemeClr val="bg1">
                    <a:lumMod val="85000"/>
                  </a:schemeClr>
                </a:solidFill>
                <a:latin typeface="Avenir Roman"/>
                <a:cs typeface="Avenir Roman"/>
              </a:rPr>
              <a:t>Awards program for hams and SWLs, that encourages portable operation in mountainous areas. </a:t>
            </a:r>
          </a:p>
          <a:p>
            <a:r>
              <a:rPr lang="en-US" dirty="0" smtClean="0">
                <a:solidFill>
                  <a:schemeClr val="bg1">
                    <a:lumMod val="85000"/>
                  </a:schemeClr>
                </a:solidFill>
                <a:latin typeface="Avenir Roman"/>
                <a:cs typeface="Avenir Roman"/>
              </a:rPr>
              <a:t>There are awards for </a:t>
            </a:r>
            <a:r>
              <a:rPr lang="en-US" dirty="0" smtClean="0">
                <a:solidFill>
                  <a:srgbClr val="DD1318"/>
                </a:solidFill>
                <a:latin typeface="Avenir Black"/>
                <a:cs typeface="Avenir Black"/>
              </a:rPr>
              <a:t>Activators</a:t>
            </a:r>
            <a:r>
              <a:rPr lang="en-US" dirty="0" smtClean="0">
                <a:solidFill>
                  <a:srgbClr val="DD1318"/>
                </a:solidFill>
                <a:latin typeface="Avenir Roman"/>
                <a:cs typeface="Avenir Roman"/>
              </a:rPr>
              <a:t> </a:t>
            </a:r>
            <a:r>
              <a:rPr lang="en-US" dirty="0" smtClean="0">
                <a:solidFill>
                  <a:schemeClr val="bg1">
                    <a:lumMod val="85000"/>
                  </a:schemeClr>
                </a:solidFill>
                <a:latin typeface="Avenir Roman"/>
                <a:cs typeface="Avenir Roman"/>
              </a:rPr>
              <a:t>(those operating portable from mountaintops) and </a:t>
            </a:r>
            <a:r>
              <a:rPr lang="en-US" dirty="0" smtClean="0">
                <a:solidFill>
                  <a:srgbClr val="D81B16"/>
                </a:solidFill>
                <a:latin typeface="Avenir Black"/>
                <a:cs typeface="Avenir Black"/>
              </a:rPr>
              <a:t>Chasers</a:t>
            </a:r>
            <a:r>
              <a:rPr lang="en-US" dirty="0" smtClean="0">
                <a:solidFill>
                  <a:schemeClr val="bg1">
                    <a:lumMod val="85000"/>
                  </a:schemeClr>
                </a:solidFill>
                <a:latin typeface="Avenir Roman"/>
                <a:cs typeface="Avenir Roman"/>
              </a:rPr>
              <a:t> (those operating from home, portable or even another summit).</a:t>
            </a:r>
            <a:endParaRPr lang="en-US" dirty="0">
              <a:solidFill>
                <a:schemeClr val="bg1">
                  <a:lumMod val="85000"/>
                </a:schemeClr>
              </a:solidFill>
              <a:latin typeface="Avenir Roman"/>
              <a:cs typeface="Avenir Roman"/>
            </a:endParaRPr>
          </a:p>
        </p:txBody>
      </p:sp>
      <p:sp>
        <p:nvSpPr>
          <p:cNvPr id="4" name="TextBox 3"/>
          <p:cNvSpPr txBox="1"/>
          <p:nvPr/>
        </p:nvSpPr>
        <p:spPr>
          <a:xfrm>
            <a:off x="272149" y="861978"/>
            <a:ext cx="8663483" cy="1477328"/>
          </a:xfrm>
          <a:prstGeom prst="rect">
            <a:avLst/>
          </a:prstGeom>
          <a:noFill/>
        </p:spPr>
        <p:txBody>
          <a:bodyPr wrap="square" rtlCol="0">
            <a:spAutoFit/>
          </a:bodyPr>
          <a:lstStyle/>
          <a:p>
            <a:r>
              <a:rPr lang="en-GB" b="1" i="1" dirty="0">
                <a:solidFill>
                  <a:schemeClr val="tx1">
                    <a:lumMod val="75000"/>
                    <a:lumOff val="25000"/>
                  </a:schemeClr>
                </a:solidFill>
              </a:rPr>
              <a:t>“For as long as there has been radio, amateurs have </a:t>
            </a:r>
            <a:r>
              <a:rPr lang="en-GB" b="1" i="1" dirty="0" smtClean="0">
                <a:solidFill>
                  <a:schemeClr val="tx1">
                    <a:lumMod val="75000"/>
                    <a:lumOff val="25000"/>
                  </a:schemeClr>
                </a:solidFill>
              </a:rPr>
              <a:t>taken </a:t>
            </a:r>
            <a:r>
              <a:rPr lang="en-GB" b="1" i="1" dirty="0">
                <a:solidFill>
                  <a:schemeClr val="tx1">
                    <a:lumMod val="75000"/>
                    <a:lumOff val="25000"/>
                  </a:schemeClr>
                </a:solidFill>
              </a:rPr>
              <a:t>their stations to the tops of hills</a:t>
            </a:r>
            <a:r>
              <a:rPr lang="en-GB" b="1" i="1" dirty="0" smtClean="0">
                <a:solidFill>
                  <a:schemeClr val="tx1">
                    <a:lumMod val="75000"/>
                    <a:lumOff val="25000"/>
                  </a:schemeClr>
                </a:solidFill>
              </a:rPr>
              <a:t>…   It’s </a:t>
            </a:r>
            <a:r>
              <a:rPr lang="en-GB" b="1" i="1" dirty="0">
                <a:solidFill>
                  <a:schemeClr val="tx1">
                    <a:lumMod val="75000"/>
                    <a:lumOff val="25000"/>
                  </a:schemeClr>
                </a:solidFill>
              </a:rPr>
              <a:t>perhaps a little surprising then that no formal </a:t>
            </a:r>
            <a:r>
              <a:rPr lang="en-GB" b="1" i="1" dirty="0" smtClean="0">
                <a:solidFill>
                  <a:schemeClr val="tx1">
                    <a:lumMod val="75000"/>
                    <a:lumOff val="25000"/>
                  </a:schemeClr>
                </a:solidFill>
              </a:rPr>
              <a:t>programme for </a:t>
            </a:r>
            <a:r>
              <a:rPr lang="en-GB" b="1" i="1" dirty="0">
                <a:solidFill>
                  <a:schemeClr val="tx1">
                    <a:lumMod val="75000"/>
                    <a:lumOff val="25000"/>
                  </a:schemeClr>
                </a:solidFill>
              </a:rPr>
              <a:t>activating summits existed until March 2002!”</a:t>
            </a:r>
            <a:r>
              <a:rPr lang="en-US" sz="1600" b="1" i="1" dirty="0">
                <a:solidFill>
                  <a:schemeClr val="tx1">
                    <a:lumMod val="75000"/>
                    <a:lumOff val="25000"/>
                  </a:schemeClr>
                </a:solidFill>
              </a:rPr>
              <a:t> </a:t>
            </a:r>
            <a:r>
              <a:rPr lang="en-US" sz="1600" b="1" dirty="0" smtClean="0">
                <a:solidFill>
                  <a:schemeClr val="tx1">
                    <a:lumMod val="75000"/>
                    <a:lumOff val="25000"/>
                  </a:schemeClr>
                </a:solidFill>
              </a:rPr>
              <a:t>	</a:t>
            </a:r>
            <a:r>
              <a:rPr lang="en-US" b="1" dirty="0">
                <a:solidFill>
                  <a:schemeClr val="tx1">
                    <a:lumMod val="75000"/>
                    <a:lumOff val="25000"/>
                  </a:schemeClr>
                </a:solidFill>
              </a:rPr>
              <a:t>	</a:t>
            </a:r>
            <a:r>
              <a:rPr lang="en-US" b="1" dirty="0" smtClean="0">
                <a:solidFill>
                  <a:schemeClr val="tx1">
                    <a:lumMod val="75000"/>
                    <a:lumOff val="25000"/>
                  </a:schemeClr>
                </a:solidFill>
              </a:rPr>
              <a:t>	           </a:t>
            </a:r>
          </a:p>
          <a:p>
            <a:r>
              <a:rPr lang="en-US" b="1" dirty="0">
                <a:solidFill>
                  <a:schemeClr val="tx1">
                    <a:lumMod val="75000"/>
                    <a:lumOff val="25000"/>
                  </a:schemeClr>
                </a:solidFill>
              </a:rPr>
              <a:t>	</a:t>
            </a:r>
            <a:r>
              <a:rPr lang="en-US" b="1" dirty="0" smtClean="0">
                <a:solidFill>
                  <a:schemeClr val="tx1">
                    <a:lumMod val="75000"/>
                    <a:lumOff val="25000"/>
                  </a:schemeClr>
                </a:solidFill>
              </a:rPr>
              <a:t>					              </a:t>
            </a:r>
            <a:r>
              <a:rPr lang="en-US" b="1" dirty="0" err="1" smtClean="0">
                <a:solidFill>
                  <a:schemeClr val="tx1">
                    <a:lumMod val="75000"/>
                    <a:lumOff val="25000"/>
                  </a:schemeClr>
                </a:solidFill>
              </a:rPr>
              <a:t>Radcom</a:t>
            </a:r>
            <a:r>
              <a:rPr lang="en-US" b="1" dirty="0" smtClean="0">
                <a:solidFill>
                  <a:schemeClr val="tx1">
                    <a:lumMod val="75000"/>
                    <a:lumOff val="25000"/>
                  </a:schemeClr>
                </a:solidFill>
              </a:rPr>
              <a:t> , July 2004</a:t>
            </a:r>
            <a:endParaRPr lang="en-US" b="1" dirty="0">
              <a:solidFill>
                <a:schemeClr val="tx1">
                  <a:lumMod val="75000"/>
                  <a:lumOff val="25000"/>
                </a:schemeClr>
              </a:solidFill>
            </a:endParaRPr>
          </a:p>
          <a:p>
            <a:pPr algn="ctr"/>
            <a:endParaRPr lang="en-US" b="1" dirty="0">
              <a:solidFill>
                <a:schemeClr val="tx1">
                  <a:lumMod val="75000"/>
                  <a:lumOff val="25000"/>
                </a:schemeClr>
              </a:solidFill>
            </a:endParaRPr>
          </a:p>
        </p:txBody>
      </p:sp>
    </p:spTree>
    <p:extLst>
      <p:ext uri="{BB962C8B-B14F-4D97-AF65-F5344CB8AC3E}">
        <p14:creationId xmlns:p14="http://schemas.microsoft.com/office/powerpoint/2010/main" val="30937739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iterate type="lt">
                                    <p:tmPct val="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3249"/>
            <a:ext cx="4114801" cy="1316736"/>
          </a:xfrm>
        </p:spPr>
        <p:txBody>
          <a:bodyPr/>
          <a:lstStyle/>
          <a:p>
            <a:r>
              <a:rPr lang="en-US" dirty="0" smtClean="0"/>
              <a:t>Questions?</a:t>
            </a:r>
            <a:endParaRPr lang="en-US" dirty="0"/>
          </a:p>
        </p:txBody>
      </p:sp>
      <p:sp>
        <p:nvSpPr>
          <p:cNvPr id="4" name="Text Placeholder 3"/>
          <p:cNvSpPr>
            <a:spLocks noGrp="1"/>
          </p:cNvSpPr>
          <p:nvPr>
            <p:ph type="body" sz="quarter" idx="10"/>
          </p:nvPr>
        </p:nvSpPr>
        <p:spPr>
          <a:xfrm>
            <a:off x="5041900" y="6526456"/>
            <a:ext cx="4102100" cy="338328"/>
          </a:xfrm>
        </p:spPr>
        <p:txBody>
          <a:bodyPr/>
          <a:lstStyle/>
          <a:p>
            <a:r>
              <a:rPr lang="en-US" dirty="0" smtClean="0"/>
              <a:t>KI4SVM – Pat on W4G/NG-049, Pinnacle Knob</a:t>
            </a:r>
            <a:endParaRPr lang="en-US" dirty="0"/>
          </a:p>
        </p:txBody>
      </p:sp>
      <p:pic>
        <p:nvPicPr>
          <p:cNvPr id="5" name="Picture 4" descr="sota_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588" y="138556"/>
            <a:ext cx="990036" cy="990036"/>
          </a:xfrm>
          <a:prstGeom prst="rect">
            <a:avLst/>
          </a:prstGeom>
        </p:spPr>
      </p:pic>
    </p:spTree>
    <p:extLst>
      <p:ext uri="{BB962C8B-B14F-4D97-AF65-F5344CB8AC3E}">
        <p14:creationId xmlns:p14="http://schemas.microsoft.com/office/powerpoint/2010/main" val="39227484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49"/>
            <a:ext cx="3868672" cy="1316736"/>
          </a:xfrm>
          <a:solidFill>
            <a:schemeClr val="bg1">
              <a:lumMod val="85000"/>
              <a:alpha val="75000"/>
            </a:schemeClr>
          </a:solidFill>
        </p:spPr>
        <p:txBody>
          <a:bodyPr>
            <a:normAutofit/>
          </a:bodyPr>
          <a:lstStyle/>
          <a:p>
            <a:pPr algn="r"/>
            <a:r>
              <a:rPr lang="en-US" dirty="0" smtClean="0">
                <a:solidFill>
                  <a:schemeClr val="tx1">
                    <a:lumMod val="85000"/>
                    <a:lumOff val="15000"/>
                  </a:schemeClr>
                </a:solidFill>
                <a:latin typeface="Marker Felt"/>
                <a:cs typeface="Marker Felt"/>
              </a:rPr>
              <a:t>The Basics</a:t>
            </a:r>
            <a:endParaRPr lang="en-US" dirty="0">
              <a:solidFill>
                <a:schemeClr val="tx1">
                  <a:lumMod val="85000"/>
                  <a:lumOff val="15000"/>
                </a:schemeClr>
              </a:solidFill>
              <a:latin typeface="Marker Felt"/>
              <a:cs typeface="Marker Felt"/>
            </a:endParaRPr>
          </a:p>
        </p:txBody>
      </p:sp>
      <p:sp>
        <p:nvSpPr>
          <p:cNvPr id="3" name="Content Placeholder 2"/>
          <p:cNvSpPr>
            <a:spLocks noGrp="1"/>
          </p:cNvSpPr>
          <p:nvPr>
            <p:ph idx="1"/>
          </p:nvPr>
        </p:nvSpPr>
        <p:spPr>
          <a:xfrm>
            <a:off x="457200" y="1717780"/>
            <a:ext cx="8229600" cy="4344188"/>
          </a:xfrm>
          <a:solidFill>
            <a:schemeClr val="bg1">
              <a:lumMod val="85000"/>
              <a:alpha val="75000"/>
            </a:schemeClr>
          </a:solidFill>
        </p:spPr>
        <p:txBody>
          <a:bodyPr/>
          <a:lstStyle/>
          <a:p>
            <a:r>
              <a:rPr lang="en-US" b="1" dirty="0" smtClean="0">
                <a:solidFill>
                  <a:srgbClr val="DD1318"/>
                </a:solidFill>
              </a:rPr>
              <a:t>Summits</a:t>
            </a:r>
            <a:r>
              <a:rPr lang="en-US" b="1" dirty="0" smtClean="0"/>
              <a:t> - must have a prominence of 500’ and are assigned point values from 1-10 based on elevation.</a:t>
            </a:r>
          </a:p>
          <a:p>
            <a:r>
              <a:rPr lang="en-US" b="1" dirty="0" smtClean="0">
                <a:solidFill>
                  <a:srgbClr val="DD1318"/>
                </a:solidFill>
              </a:rPr>
              <a:t>Activators</a:t>
            </a:r>
            <a:r>
              <a:rPr lang="en-US" b="1" dirty="0" smtClean="0"/>
              <a:t> – Hike to summit, 1 QSO to activate, 4 QSOs to claim points, once per year for points.</a:t>
            </a:r>
          </a:p>
          <a:p>
            <a:r>
              <a:rPr lang="en-US" b="1" dirty="0" smtClean="0">
                <a:solidFill>
                  <a:srgbClr val="DD1318"/>
                </a:solidFill>
              </a:rPr>
              <a:t>Chasers</a:t>
            </a:r>
            <a:r>
              <a:rPr lang="en-US" b="1" dirty="0" smtClean="0"/>
              <a:t> – Contact an Activator, claim points, once daily per summit.</a:t>
            </a:r>
          </a:p>
          <a:p>
            <a:endParaRPr lang="en-US" b="1" dirty="0"/>
          </a:p>
        </p:txBody>
      </p:sp>
      <p:sp>
        <p:nvSpPr>
          <p:cNvPr id="6" name="Text Placeholder 5"/>
          <p:cNvSpPr>
            <a:spLocks noGrp="1"/>
          </p:cNvSpPr>
          <p:nvPr>
            <p:ph type="body" sz="quarter" idx="10"/>
          </p:nvPr>
        </p:nvSpPr>
        <p:spPr>
          <a:xfrm>
            <a:off x="4688538" y="6526456"/>
            <a:ext cx="4455462" cy="338328"/>
          </a:xfrm>
        </p:spPr>
        <p:txBody>
          <a:bodyPr/>
          <a:lstStyle/>
          <a:p>
            <a:r>
              <a:rPr lang="en-US" dirty="0"/>
              <a:t>Chris – W4CCH on W4G/NG-048, </a:t>
            </a:r>
            <a:r>
              <a:rPr lang="en-US" dirty="0" err="1"/>
              <a:t>Yonah</a:t>
            </a:r>
            <a:r>
              <a:rPr lang="en-US" dirty="0"/>
              <a:t> </a:t>
            </a:r>
            <a:r>
              <a:rPr lang="en-US" dirty="0" smtClean="0"/>
              <a:t>Mountain</a:t>
            </a:r>
            <a:endParaRPr lang="en-US" dirty="0"/>
          </a:p>
        </p:txBody>
      </p:sp>
      <p:pic>
        <p:nvPicPr>
          <p:cNvPr id="7" name="Picture 6" descr="sota_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588" y="127216"/>
            <a:ext cx="990036" cy="990036"/>
          </a:xfrm>
          <a:prstGeom prst="rect">
            <a:avLst/>
          </a:prstGeom>
        </p:spPr>
      </p:pic>
    </p:spTree>
    <p:extLst>
      <p:ext uri="{BB962C8B-B14F-4D97-AF65-F5344CB8AC3E}">
        <p14:creationId xmlns:p14="http://schemas.microsoft.com/office/powerpoint/2010/main" val="5007063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49"/>
            <a:ext cx="3280728" cy="1316736"/>
          </a:xfrm>
        </p:spPr>
        <p:txBody>
          <a:bodyPr/>
          <a:lstStyle/>
          <a:p>
            <a:r>
              <a:rPr lang="en-US" dirty="0" smtClean="0"/>
              <a:t>Awards </a:t>
            </a:r>
            <a:br>
              <a:rPr lang="en-US" dirty="0" smtClean="0"/>
            </a:br>
            <a:r>
              <a:rPr lang="en-US" sz="2800" dirty="0" smtClean="0"/>
              <a:t>and Stuff</a:t>
            </a:r>
            <a:endParaRPr lang="en-US" sz="2800" dirty="0"/>
          </a:p>
        </p:txBody>
      </p:sp>
      <p:sp>
        <p:nvSpPr>
          <p:cNvPr id="4" name="Text Placeholder 3"/>
          <p:cNvSpPr>
            <a:spLocks noGrp="1"/>
          </p:cNvSpPr>
          <p:nvPr>
            <p:ph type="body" sz="quarter" idx="10"/>
          </p:nvPr>
        </p:nvSpPr>
        <p:spPr>
          <a:xfrm>
            <a:off x="6044064" y="6526456"/>
            <a:ext cx="3099935" cy="338328"/>
          </a:xfrm>
        </p:spPr>
        <p:txBody>
          <a:bodyPr/>
          <a:lstStyle/>
          <a:p>
            <a:r>
              <a:rPr lang="en-US" dirty="0" smtClean="0"/>
              <a:t>W4G/NG-086, </a:t>
            </a:r>
            <a:r>
              <a:rPr lang="en-US" dirty="0" err="1" smtClean="0"/>
              <a:t>Currahee</a:t>
            </a:r>
            <a:r>
              <a:rPr lang="en-US" dirty="0" smtClean="0"/>
              <a:t> Mountain</a:t>
            </a:r>
            <a:endParaRPr lang="en-US" dirty="0"/>
          </a:p>
        </p:txBody>
      </p:sp>
      <p:pic>
        <p:nvPicPr>
          <p:cNvPr id="6" name="Picture 5" descr="sota_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588" y="127216"/>
            <a:ext cx="990036" cy="990036"/>
          </a:xfrm>
          <a:prstGeom prst="rect">
            <a:avLst/>
          </a:prstGeom>
        </p:spPr>
      </p:pic>
      <p:pic>
        <p:nvPicPr>
          <p:cNvPr id="8" name="Picture 7" descr="Mountain Explorer.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84132">
            <a:off x="5926738" y="701002"/>
            <a:ext cx="2341398" cy="3280529"/>
          </a:xfrm>
          <a:prstGeom prst="rect">
            <a:avLst/>
          </a:prstGeom>
        </p:spPr>
      </p:pic>
      <p:pic>
        <p:nvPicPr>
          <p:cNvPr id="9" name="Picture 8" descr="Mountain Hunter.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263047">
            <a:off x="713733" y="1701038"/>
            <a:ext cx="2279873" cy="3202069"/>
          </a:xfrm>
          <a:prstGeom prst="rect">
            <a:avLst/>
          </a:prstGeom>
        </p:spPr>
      </p:pic>
      <p:pic>
        <p:nvPicPr>
          <p:cNvPr id="10" name="Picture 9" descr="Chaser.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699555">
            <a:off x="2348482" y="2491710"/>
            <a:ext cx="3058191" cy="2184422"/>
          </a:xfrm>
          <a:prstGeom prst="rect">
            <a:avLst/>
          </a:prstGeom>
        </p:spPr>
      </p:pic>
      <p:pic>
        <p:nvPicPr>
          <p:cNvPr id="11" name="Picture 10" descr="Activator Unique.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167406">
            <a:off x="310099" y="4418845"/>
            <a:ext cx="2894893" cy="2067781"/>
          </a:xfrm>
          <a:prstGeom prst="rect">
            <a:avLst/>
          </a:prstGeom>
        </p:spPr>
      </p:pic>
      <p:pic>
        <p:nvPicPr>
          <p:cNvPr id="12" name="Picture 11" descr="S2S Award.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411758">
            <a:off x="4532413" y="4119583"/>
            <a:ext cx="2834165" cy="1985473"/>
          </a:xfrm>
          <a:prstGeom prst="rect">
            <a:avLst/>
          </a:prstGeom>
        </p:spPr>
      </p:pic>
      <p:pic>
        <p:nvPicPr>
          <p:cNvPr id="13" name="Picture 12" descr="SOTA Complete.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1243143">
            <a:off x="3610003" y="807313"/>
            <a:ext cx="2783668" cy="1967634"/>
          </a:xfrm>
          <a:prstGeom prst="rect">
            <a:avLst/>
          </a:prstGeom>
        </p:spPr>
      </p:pic>
      <p:pic>
        <p:nvPicPr>
          <p:cNvPr id="14" name="Picture 13" descr="Ice Block.jpg"/>
          <p:cNvPicPr>
            <a:picLocks/>
          </p:cNvPicPr>
          <p:nvPr/>
        </p:nvPicPr>
        <p:blipFill>
          <a:blip r:embed="rId11">
            <a:extLst>
              <a:ext uri="{28A0092B-C50C-407E-A947-70E740481C1C}">
                <a14:useLocalDpi xmlns:a14="http://schemas.microsoft.com/office/drawing/2010/main" val="0"/>
              </a:ext>
            </a:extLst>
          </a:blip>
          <a:stretch>
            <a:fillRect/>
          </a:stretch>
        </p:blipFill>
        <p:spPr>
          <a:xfrm>
            <a:off x="1693277" y="1860237"/>
            <a:ext cx="4950491" cy="3455162"/>
          </a:xfrm>
          <a:prstGeom prst="rect">
            <a:avLst/>
          </a:prstGeom>
        </p:spPr>
      </p:pic>
      <p:pic>
        <p:nvPicPr>
          <p:cNvPr id="15" name="Picture 14" descr="badges.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8164" y="1567859"/>
            <a:ext cx="3309760" cy="1747967"/>
          </a:xfrm>
          <a:prstGeom prst="rect">
            <a:avLst/>
          </a:prstGeom>
        </p:spPr>
      </p:pic>
      <p:pic>
        <p:nvPicPr>
          <p:cNvPr id="16" name="Picture 15" descr="SOTA Bumper Sticker.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800000">
            <a:off x="3504194" y="1884418"/>
            <a:ext cx="4021983" cy="1032258"/>
          </a:xfrm>
          <a:prstGeom prst="rect">
            <a:avLst/>
          </a:prstGeom>
        </p:spPr>
      </p:pic>
      <p:pic>
        <p:nvPicPr>
          <p:cNvPr id="17" name="Picture 16" descr="Tee.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21347772">
            <a:off x="2931363" y="2996646"/>
            <a:ext cx="2374900" cy="3175000"/>
          </a:xfrm>
          <a:prstGeom prst="rect">
            <a:avLst/>
          </a:prstGeom>
        </p:spPr>
      </p:pic>
    </p:spTree>
    <p:extLst>
      <p:ext uri="{BB962C8B-B14F-4D97-AF65-F5344CB8AC3E}">
        <p14:creationId xmlns:p14="http://schemas.microsoft.com/office/powerpoint/2010/main" val="28079504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182214" cy="1315466"/>
          </a:xfrm>
          <a:solidFill>
            <a:schemeClr val="bg1">
              <a:lumMod val="85000"/>
              <a:alpha val="75000"/>
            </a:schemeClr>
          </a:solidFill>
        </p:spPr>
        <p:txBody>
          <a:bodyPr/>
          <a:lstStyle/>
          <a:p>
            <a:pPr algn="r"/>
            <a:r>
              <a:rPr lang="en-US" dirty="0" smtClean="0">
                <a:solidFill>
                  <a:schemeClr val="tx1">
                    <a:lumMod val="85000"/>
                    <a:lumOff val="15000"/>
                  </a:schemeClr>
                </a:solidFill>
                <a:latin typeface="Marker Felt"/>
                <a:cs typeface="Marker Felt"/>
              </a:rPr>
              <a:t>Getting Started</a:t>
            </a:r>
            <a:endParaRPr lang="en-US" dirty="0">
              <a:solidFill>
                <a:schemeClr val="tx1">
                  <a:lumMod val="85000"/>
                  <a:lumOff val="15000"/>
                </a:schemeClr>
              </a:solidFill>
              <a:latin typeface="Marker Felt"/>
              <a:cs typeface="Marker Felt"/>
            </a:endParaRPr>
          </a:p>
        </p:txBody>
      </p:sp>
      <p:sp>
        <p:nvSpPr>
          <p:cNvPr id="3" name="Content Placeholder 2"/>
          <p:cNvSpPr>
            <a:spLocks noGrp="1"/>
          </p:cNvSpPr>
          <p:nvPr>
            <p:ph idx="1"/>
          </p:nvPr>
        </p:nvSpPr>
        <p:spPr>
          <a:xfrm>
            <a:off x="249473" y="1758964"/>
            <a:ext cx="5953310" cy="4636923"/>
          </a:xfrm>
          <a:solidFill>
            <a:schemeClr val="bg1">
              <a:lumMod val="85000"/>
              <a:alpha val="75000"/>
            </a:schemeClr>
          </a:solidFill>
        </p:spPr>
        <p:txBody>
          <a:bodyPr>
            <a:normAutofit fontScale="92500" lnSpcReduction="10000"/>
          </a:bodyPr>
          <a:lstStyle/>
          <a:p>
            <a:r>
              <a:rPr lang="en-US" b="1" dirty="0" smtClean="0"/>
              <a:t>http://SOTAwatch.org is your </a:t>
            </a:r>
            <a:br>
              <a:rPr lang="en-US" b="1" dirty="0" smtClean="0"/>
            </a:br>
            <a:r>
              <a:rPr lang="en-US" b="1" dirty="0" smtClean="0"/>
              <a:t>One-Stop Shop for SOTA.</a:t>
            </a:r>
          </a:p>
          <a:p>
            <a:r>
              <a:rPr lang="en-US" b="1" dirty="0" smtClean="0"/>
              <a:t>Link to Register/Login for </a:t>
            </a:r>
            <a:r>
              <a:rPr lang="en-US" b="1" dirty="0" err="1" smtClean="0"/>
              <a:t>SOTAwatch</a:t>
            </a:r>
            <a:r>
              <a:rPr lang="en-US" b="1" dirty="0" smtClean="0"/>
              <a:t> in upper-right.</a:t>
            </a:r>
          </a:p>
          <a:p>
            <a:r>
              <a:rPr lang="en-US" b="1" dirty="0" smtClean="0"/>
              <a:t>Links to all important SOTA resources in main menu.</a:t>
            </a:r>
          </a:p>
          <a:p>
            <a:r>
              <a:rPr lang="en-US" b="1" dirty="0" smtClean="0"/>
              <a:t>Short listing of active spots and upcoming activations.</a:t>
            </a:r>
          </a:p>
          <a:p>
            <a:r>
              <a:rPr lang="en-US" b="1" dirty="0" smtClean="0"/>
              <a:t>Latest discussion topics in right-hand column.</a:t>
            </a:r>
            <a:endParaRPr lang="en-US" b="1" dirty="0"/>
          </a:p>
        </p:txBody>
      </p:sp>
      <p:pic>
        <p:nvPicPr>
          <p:cNvPr id="4" name="Picture 3" descr="sota_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588" y="138556"/>
            <a:ext cx="990036" cy="990036"/>
          </a:xfrm>
          <a:prstGeom prst="rect">
            <a:avLst/>
          </a:prstGeom>
        </p:spPr>
      </p:pic>
      <p:sp>
        <p:nvSpPr>
          <p:cNvPr id="5" name="TextBox 4"/>
          <p:cNvSpPr txBox="1"/>
          <p:nvPr/>
        </p:nvSpPr>
        <p:spPr>
          <a:xfrm>
            <a:off x="4754147" y="6520632"/>
            <a:ext cx="4386274" cy="338554"/>
          </a:xfrm>
          <a:prstGeom prst="rect">
            <a:avLst/>
          </a:prstGeom>
          <a:solidFill>
            <a:schemeClr val="bg1">
              <a:lumMod val="50000"/>
              <a:alpha val="85000"/>
            </a:schemeClr>
          </a:solidFill>
        </p:spPr>
        <p:txBody>
          <a:bodyPr wrap="square" rtlCol="0">
            <a:spAutoFit/>
          </a:bodyPr>
          <a:lstStyle/>
          <a:p>
            <a:pPr algn="ctr"/>
            <a:r>
              <a:rPr lang="en-US" sz="1600" i="1" dirty="0" smtClean="0">
                <a:solidFill>
                  <a:schemeClr val="bg1">
                    <a:lumMod val="95000"/>
                  </a:schemeClr>
                </a:solidFill>
              </a:rPr>
              <a:t>Pete – WH6LE on W4C/EM-001, Grassy Ridge Bald</a:t>
            </a:r>
            <a:endParaRPr lang="en-US" sz="1600" i="1" dirty="0">
              <a:solidFill>
                <a:schemeClr val="bg1">
                  <a:lumMod val="95000"/>
                </a:schemeClr>
              </a:solidFill>
            </a:endParaRPr>
          </a:p>
        </p:txBody>
      </p:sp>
    </p:spTree>
    <p:extLst>
      <p:ext uri="{BB962C8B-B14F-4D97-AF65-F5344CB8AC3E}">
        <p14:creationId xmlns:p14="http://schemas.microsoft.com/office/powerpoint/2010/main" val="16594009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descr="SOTAwatc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0"/>
            <a:ext cx="8922554" cy="6858000"/>
          </a:xfrm>
          <a:prstGeom prst="rect">
            <a:avLst/>
          </a:prstGeom>
        </p:spPr>
      </p:pic>
    </p:spTree>
    <p:extLst>
      <p:ext uri="{BB962C8B-B14F-4D97-AF65-F5344CB8AC3E}">
        <p14:creationId xmlns:p14="http://schemas.microsoft.com/office/powerpoint/2010/main" val="7680768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619915"/>
          </a:xfrm>
        </p:spPr>
        <p:txBody>
          <a:bodyPr>
            <a:normAutofit fontScale="92500"/>
          </a:bodyPr>
          <a:lstStyle/>
          <a:p>
            <a:r>
              <a:rPr lang="en-US" dirty="0" smtClean="0"/>
              <a:t>Head on over to </a:t>
            </a:r>
            <a:r>
              <a:rPr lang="en-US" dirty="0" err="1" smtClean="0"/>
              <a:t>SOTAwatch</a:t>
            </a:r>
            <a:r>
              <a:rPr lang="en-US" dirty="0" smtClean="0"/>
              <a:t> to find activity</a:t>
            </a:r>
          </a:p>
          <a:p>
            <a:r>
              <a:rPr lang="en-US" dirty="0" smtClean="0"/>
              <a:t>Tune to an activator’s spotted </a:t>
            </a:r>
            <a:r>
              <a:rPr lang="en-US" dirty="0" err="1" smtClean="0"/>
              <a:t>freq</a:t>
            </a:r>
            <a:r>
              <a:rPr lang="en-US" dirty="0" smtClean="0"/>
              <a:t>, listen for a CQ or QRZ and throw out your </a:t>
            </a:r>
            <a:r>
              <a:rPr lang="en-US" dirty="0" err="1" smtClean="0"/>
              <a:t>callsign</a:t>
            </a:r>
            <a:r>
              <a:rPr lang="en-US" dirty="0" smtClean="0"/>
              <a:t>.</a:t>
            </a:r>
          </a:p>
          <a:p>
            <a:r>
              <a:rPr lang="en-US" dirty="0" smtClean="0"/>
              <a:t>Basic exchange is </a:t>
            </a:r>
            <a:r>
              <a:rPr lang="en-US" dirty="0" err="1" smtClean="0"/>
              <a:t>callsign</a:t>
            </a:r>
            <a:r>
              <a:rPr lang="en-US" dirty="0" smtClean="0"/>
              <a:t> and signal report.</a:t>
            </a:r>
          </a:p>
          <a:p>
            <a:r>
              <a:rPr lang="en-US" dirty="0" smtClean="0"/>
              <a:t>If you are waiting on an alerted activation, keep in mind that you may have to tune up and down the band from the  activator’s posted frequency.</a:t>
            </a:r>
          </a:p>
          <a:p>
            <a:r>
              <a:rPr lang="en-US" dirty="0" smtClean="0"/>
              <a:t>Log your contact(s) into the SOTA database.</a:t>
            </a:r>
          </a:p>
          <a:p>
            <a:endParaRPr lang="en-US" dirty="0"/>
          </a:p>
        </p:txBody>
      </p:sp>
      <p:sp>
        <p:nvSpPr>
          <p:cNvPr id="5" name="Text Placeholder 4"/>
          <p:cNvSpPr>
            <a:spLocks noGrp="1"/>
          </p:cNvSpPr>
          <p:nvPr>
            <p:ph type="body" sz="quarter" idx="10"/>
          </p:nvPr>
        </p:nvSpPr>
        <p:spPr/>
        <p:txBody>
          <a:bodyPr/>
          <a:lstStyle/>
          <a:p>
            <a:r>
              <a:rPr lang="en-US" dirty="0" smtClean="0"/>
              <a:t>W4C/US-014, Laurel Fork Mountain</a:t>
            </a:r>
            <a:endParaRPr lang="en-US" dirty="0"/>
          </a:p>
        </p:txBody>
      </p:sp>
      <p:sp>
        <p:nvSpPr>
          <p:cNvPr id="6" name="Title 5"/>
          <p:cNvSpPr>
            <a:spLocks noGrp="1"/>
          </p:cNvSpPr>
          <p:nvPr>
            <p:ph type="title"/>
          </p:nvPr>
        </p:nvSpPr>
        <p:spPr>
          <a:xfrm>
            <a:off x="0" y="3249"/>
            <a:ext cx="3323864" cy="1316736"/>
          </a:xfrm>
        </p:spPr>
        <p:txBody>
          <a:bodyPr/>
          <a:lstStyle/>
          <a:p>
            <a:r>
              <a:rPr lang="en-US" dirty="0"/>
              <a:t>Chasing</a:t>
            </a:r>
          </a:p>
        </p:txBody>
      </p:sp>
      <p:pic>
        <p:nvPicPr>
          <p:cNvPr id="4" name="Picture 3" descr="sota_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588" y="138556"/>
            <a:ext cx="990036" cy="990036"/>
          </a:xfrm>
          <a:prstGeom prst="rect">
            <a:avLst/>
          </a:prstGeom>
        </p:spPr>
      </p:pic>
    </p:spTree>
    <p:extLst>
      <p:ext uri="{BB962C8B-B14F-4D97-AF65-F5344CB8AC3E}">
        <p14:creationId xmlns:p14="http://schemas.microsoft.com/office/powerpoint/2010/main" val="17136799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3249"/>
            <a:ext cx="4620981" cy="1316736"/>
          </a:xfrm>
        </p:spPr>
        <p:txBody>
          <a:bodyPr/>
          <a:lstStyle/>
          <a:p>
            <a:pPr algn="r"/>
            <a:r>
              <a:rPr lang="en-US" dirty="0" smtClean="0">
                <a:latin typeface="Marker Felt"/>
                <a:cs typeface="Marker Felt"/>
              </a:rPr>
              <a:t>Chasing Tools</a:t>
            </a:r>
            <a:endParaRPr lang="en-US" dirty="0">
              <a:latin typeface="Marker Felt"/>
              <a:cs typeface="Marker Felt"/>
            </a:endParaRPr>
          </a:p>
        </p:txBody>
      </p:sp>
      <p:sp>
        <p:nvSpPr>
          <p:cNvPr id="3" name="Content Placeholder 2"/>
          <p:cNvSpPr>
            <a:spLocks noGrp="1"/>
          </p:cNvSpPr>
          <p:nvPr>
            <p:ph idx="1"/>
          </p:nvPr>
        </p:nvSpPr>
        <p:spPr>
          <a:xfrm>
            <a:off x="457200" y="1897420"/>
            <a:ext cx="8229600" cy="4073989"/>
          </a:xfrm>
        </p:spPr>
        <p:txBody>
          <a:bodyPr/>
          <a:lstStyle/>
          <a:p>
            <a:r>
              <a:rPr lang="en-US" dirty="0" smtClean="0"/>
              <a:t>SOTA Spot Monitor by KU6J </a:t>
            </a:r>
            <a:r>
              <a:rPr lang="en-US" dirty="0"/>
              <a:t>(Windows)</a:t>
            </a:r>
            <a:br>
              <a:rPr lang="en-US" dirty="0"/>
            </a:br>
            <a:r>
              <a:rPr lang="en-US" sz="2400" dirty="0">
                <a:hlinkClick r:id="rId4"/>
              </a:rPr>
              <a:t>http://www.ku6j.com</a:t>
            </a:r>
            <a:r>
              <a:rPr lang="en-US" sz="2400" dirty="0" smtClean="0">
                <a:hlinkClick r:id="rId4"/>
              </a:rPr>
              <a:t>/</a:t>
            </a:r>
            <a:endParaRPr lang="en-US" sz="2400" dirty="0" smtClean="0"/>
          </a:p>
          <a:p>
            <a:r>
              <a:rPr lang="en-US" dirty="0" smtClean="0"/>
              <a:t>SOTA Goat by WW1X (</a:t>
            </a:r>
            <a:r>
              <a:rPr lang="en-US" dirty="0" err="1" smtClean="0"/>
              <a:t>iOS</a:t>
            </a:r>
            <a:r>
              <a:rPr lang="en-US" dirty="0" smtClean="0"/>
              <a:t>)</a:t>
            </a:r>
            <a:r>
              <a:rPr lang="en-US" dirty="0"/>
              <a:t/>
            </a:r>
            <a:br>
              <a:rPr lang="en-US" dirty="0"/>
            </a:br>
            <a:r>
              <a:rPr lang="en-US" sz="2400" dirty="0">
                <a:hlinkClick r:id="rId5"/>
              </a:rPr>
              <a:t>http://ww1x.com/sotagoat</a:t>
            </a:r>
            <a:r>
              <a:rPr lang="en-US" sz="2400" dirty="0" smtClean="0">
                <a:hlinkClick r:id="rId5"/>
              </a:rPr>
              <a:t>/</a:t>
            </a:r>
            <a:endParaRPr lang="en-US" sz="2400" dirty="0" smtClean="0"/>
          </a:p>
          <a:p>
            <a:r>
              <a:rPr lang="en-US" dirty="0" smtClean="0"/>
              <a:t>Rucksack Radio Tool by DL1DLF (Android)</a:t>
            </a:r>
            <a:br>
              <a:rPr lang="en-US" dirty="0" smtClean="0"/>
            </a:br>
            <a:r>
              <a:rPr lang="en-US" sz="2400" dirty="0" smtClean="0">
                <a:hlinkClick r:id="rId6"/>
              </a:rPr>
              <a:t>http://www.dl1dlf.de/rucksack_radio_tool</a:t>
            </a:r>
            <a:endParaRPr lang="en-US" sz="2400" dirty="0" smtClean="0"/>
          </a:p>
          <a:p>
            <a:r>
              <a:rPr lang="en-US" dirty="0"/>
              <a:t>SOTA </a:t>
            </a:r>
            <a:r>
              <a:rPr lang="en-US" dirty="0" smtClean="0"/>
              <a:t>Cluster </a:t>
            </a:r>
            <a:r>
              <a:rPr lang="en-US" dirty="0"/>
              <a:t>by MM0MFM</a:t>
            </a:r>
            <a:br>
              <a:rPr lang="en-US" dirty="0"/>
            </a:br>
            <a:r>
              <a:rPr lang="en-US" sz="2400" dirty="0" err="1" smtClean="0"/>
              <a:t>hostname:elgur.dyndns.org</a:t>
            </a:r>
            <a:r>
              <a:rPr lang="en-US" sz="2400" dirty="0" smtClean="0"/>
              <a:t>  port:7300</a:t>
            </a:r>
            <a:endParaRPr lang="en-US" sz="2400" dirty="0"/>
          </a:p>
          <a:p>
            <a:endParaRPr lang="en-US" dirty="0" smtClean="0"/>
          </a:p>
          <a:p>
            <a:endParaRPr lang="en-US" sz="2400" dirty="0"/>
          </a:p>
        </p:txBody>
      </p:sp>
      <p:sp>
        <p:nvSpPr>
          <p:cNvPr id="5" name="Text Placeholder 4"/>
          <p:cNvSpPr>
            <a:spLocks noGrp="1"/>
          </p:cNvSpPr>
          <p:nvPr>
            <p:ph type="body" sz="quarter" idx="10"/>
          </p:nvPr>
        </p:nvSpPr>
        <p:spPr>
          <a:xfrm>
            <a:off x="4769609" y="6526456"/>
            <a:ext cx="4374392" cy="338328"/>
          </a:xfrm>
        </p:spPr>
        <p:txBody>
          <a:bodyPr/>
          <a:lstStyle/>
          <a:p>
            <a:r>
              <a:rPr lang="en-US" dirty="0" smtClean="0"/>
              <a:t>Shack on a Tarp on W4C/CM-020 Green Knob, NC</a:t>
            </a:r>
            <a:endParaRPr lang="en-US" dirty="0"/>
          </a:p>
        </p:txBody>
      </p:sp>
      <p:pic>
        <p:nvPicPr>
          <p:cNvPr id="4" name="Picture 3" descr="sota_logo.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2588" y="138556"/>
            <a:ext cx="990036" cy="990036"/>
          </a:xfrm>
          <a:prstGeom prst="rect">
            <a:avLst/>
          </a:prstGeom>
        </p:spPr>
      </p:pic>
    </p:spTree>
    <p:extLst>
      <p:ext uri="{BB962C8B-B14F-4D97-AF65-F5344CB8AC3E}">
        <p14:creationId xmlns:p14="http://schemas.microsoft.com/office/powerpoint/2010/main" val="193392285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3249"/>
            <a:ext cx="3950985" cy="1316736"/>
          </a:xfrm>
        </p:spPr>
        <p:txBody>
          <a:bodyPr/>
          <a:lstStyle/>
          <a:p>
            <a:r>
              <a:rPr lang="en-US" dirty="0" smtClean="0"/>
              <a:t>Activation </a:t>
            </a:r>
            <a:br>
              <a:rPr lang="en-US" dirty="0" smtClean="0"/>
            </a:br>
            <a:r>
              <a:rPr lang="en-US" sz="2800" dirty="0" smtClean="0"/>
              <a:t>–Planning</a:t>
            </a:r>
            <a:endParaRPr lang="en-US" sz="2800" dirty="0"/>
          </a:p>
        </p:txBody>
      </p:sp>
      <p:sp>
        <p:nvSpPr>
          <p:cNvPr id="6" name="Content Placeholder 5"/>
          <p:cNvSpPr>
            <a:spLocks noGrp="1"/>
          </p:cNvSpPr>
          <p:nvPr>
            <p:ph idx="1"/>
          </p:nvPr>
        </p:nvSpPr>
        <p:spPr>
          <a:xfrm>
            <a:off x="457200" y="1717780"/>
            <a:ext cx="8229600" cy="4408266"/>
          </a:xfrm>
        </p:spPr>
        <p:txBody>
          <a:bodyPr/>
          <a:lstStyle/>
          <a:p>
            <a:r>
              <a:rPr lang="en-US" dirty="0" smtClean="0"/>
              <a:t>Pick a Summit with the aid of</a:t>
            </a:r>
            <a:endParaRPr lang="en-US" dirty="0"/>
          </a:p>
          <a:p>
            <a:pPr lvl="1"/>
            <a:r>
              <a:rPr lang="en-US" dirty="0" smtClean="0"/>
              <a:t>SOTA Mapping Project</a:t>
            </a:r>
          </a:p>
          <a:p>
            <a:pPr lvl="1"/>
            <a:r>
              <a:rPr lang="en-US" dirty="0" smtClean="0"/>
              <a:t>Summit Lists</a:t>
            </a:r>
          </a:p>
          <a:p>
            <a:r>
              <a:rPr lang="en-US" dirty="0" smtClean="0"/>
              <a:t>Explore Routes/Access</a:t>
            </a:r>
          </a:p>
          <a:p>
            <a:pPr lvl="1"/>
            <a:r>
              <a:rPr lang="en-US" dirty="0" smtClean="0"/>
              <a:t>Summit Info Pages</a:t>
            </a:r>
          </a:p>
          <a:p>
            <a:pPr lvl="1"/>
            <a:r>
              <a:rPr lang="en-US" dirty="0" smtClean="0"/>
              <a:t>SOTA Mapping Project Tracks database</a:t>
            </a:r>
          </a:p>
          <a:p>
            <a:pPr lvl="1"/>
            <a:r>
              <a:rPr lang="en-US" dirty="0" smtClean="0"/>
              <a:t>Hiking guide books and maps</a:t>
            </a:r>
          </a:p>
          <a:p>
            <a:pPr lvl="1"/>
            <a:r>
              <a:rPr lang="en-US" dirty="0" smtClean="0"/>
              <a:t>Google It!  </a:t>
            </a:r>
          </a:p>
        </p:txBody>
      </p:sp>
      <p:sp>
        <p:nvSpPr>
          <p:cNvPr id="4" name="Text Placeholder 3"/>
          <p:cNvSpPr>
            <a:spLocks noGrp="1"/>
          </p:cNvSpPr>
          <p:nvPr>
            <p:ph type="body" sz="quarter" idx="10"/>
          </p:nvPr>
        </p:nvSpPr>
        <p:spPr>
          <a:xfrm>
            <a:off x="5467880" y="6526456"/>
            <a:ext cx="3676120" cy="338328"/>
          </a:xfrm>
        </p:spPr>
        <p:txBody>
          <a:bodyPr/>
          <a:lstStyle/>
          <a:p>
            <a:r>
              <a:rPr lang="en-US" dirty="0" smtClean="0"/>
              <a:t>Shack on W4G/NG-022, Black Mountain</a:t>
            </a:r>
            <a:endParaRPr lang="en-US" dirty="0"/>
          </a:p>
        </p:txBody>
      </p:sp>
      <p:pic>
        <p:nvPicPr>
          <p:cNvPr id="7" name="Picture 6" descr="sota_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588" y="138556"/>
            <a:ext cx="990036" cy="990036"/>
          </a:xfrm>
          <a:prstGeom prst="rect">
            <a:avLst/>
          </a:prstGeom>
        </p:spPr>
      </p:pic>
    </p:spTree>
    <p:extLst>
      <p:ext uri="{BB962C8B-B14F-4D97-AF65-F5344CB8AC3E}">
        <p14:creationId xmlns:p14="http://schemas.microsoft.com/office/powerpoint/2010/main" val="9194001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3439</TotalTime>
  <Words>1447</Words>
  <Application>Microsoft Macintosh PowerPoint</Application>
  <PresentationFormat>On-screen Show (4:3)</PresentationFormat>
  <Paragraphs>180</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Summits on The Air</vt:lpstr>
      <vt:lpstr>What is Summits on the Air?</vt:lpstr>
      <vt:lpstr>The Basics</vt:lpstr>
      <vt:lpstr>Awards  and Stuff</vt:lpstr>
      <vt:lpstr>Getting Started</vt:lpstr>
      <vt:lpstr>PowerPoint Presentation</vt:lpstr>
      <vt:lpstr>Chasing</vt:lpstr>
      <vt:lpstr>Chasing Tools</vt:lpstr>
      <vt:lpstr>Activation  –Planning</vt:lpstr>
      <vt:lpstr>PowerPoint Presentation</vt:lpstr>
      <vt:lpstr>PowerPoint Presentation</vt:lpstr>
      <vt:lpstr>PowerPoint Presentation</vt:lpstr>
      <vt:lpstr>PowerPoint Presentation</vt:lpstr>
      <vt:lpstr>Activating – Equipment</vt:lpstr>
      <vt:lpstr>Activating – Equipment (cont.)</vt:lpstr>
      <vt:lpstr>Activating – Prepping</vt:lpstr>
      <vt:lpstr>Activating - Spotting</vt:lpstr>
      <vt:lpstr>Activating – On the Air</vt:lpstr>
      <vt:lpstr>Activation – Wrap-up</vt:lpstr>
      <vt:lpstr>Questions?</vt:lpstr>
    </vt:vector>
  </TitlesOfParts>
  <Company>Clemson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SOTA  Summits On the Air</dc:title>
  <dc:creator>Patrick Harris</dc:creator>
  <cp:lastModifiedBy>Patrick Harris</cp:lastModifiedBy>
  <cp:revision>167</cp:revision>
  <cp:lastPrinted>2014-02-13T21:19:37Z</cp:lastPrinted>
  <dcterms:created xsi:type="dcterms:W3CDTF">2014-01-23T23:46:28Z</dcterms:created>
  <dcterms:modified xsi:type="dcterms:W3CDTF">2014-03-25T15:30:57Z</dcterms:modified>
</cp:coreProperties>
</file>