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86" r:id="rId3"/>
    <p:sldId id="289" r:id="rId4"/>
    <p:sldId id="290" r:id="rId5"/>
    <p:sldId id="291" r:id="rId6"/>
    <p:sldId id="260" r:id="rId7"/>
    <p:sldId id="284" r:id="rId8"/>
    <p:sldId id="283" r:id="rId9"/>
    <p:sldId id="281" r:id="rId10"/>
    <p:sldId id="278" r:id="rId11"/>
    <p:sldId id="279" r:id="rId12"/>
    <p:sldId id="293" r:id="rId13"/>
    <p:sldId id="294" r:id="rId14"/>
    <p:sldId id="285" r:id="rId15"/>
    <p:sldId id="295" r:id="rId16"/>
    <p:sldId id="259" r:id="rId17"/>
    <p:sldId id="287" r:id="rId18"/>
    <p:sldId id="271" r:id="rId19"/>
    <p:sldId id="258" r:id="rId20"/>
    <p:sldId id="262" r:id="rId21"/>
    <p:sldId id="274" r:id="rId22"/>
    <p:sldId id="272" r:id="rId23"/>
    <p:sldId id="257" r:id="rId24"/>
    <p:sldId id="265" r:id="rId25"/>
    <p:sldId id="261" r:id="rId26"/>
    <p:sldId id="269" r:id="rId27"/>
    <p:sldId id="263" r:id="rId28"/>
    <p:sldId id="264" r:id="rId29"/>
    <p:sldId id="267" r:id="rId30"/>
    <p:sldId id="266" r:id="rId31"/>
    <p:sldId id="275" r:id="rId32"/>
    <p:sldId id="268" r:id="rId33"/>
    <p:sldId id="276" r:id="rId34"/>
    <p:sldId id="277" r:id="rId35"/>
    <p:sldId id="29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0000"/>
    <a:srgbClr val="FF6C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6" d="100"/>
          <a:sy n="146" d="100"/>
        </p:scale>
        <p:origin x="-3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DCD761-47A8-2643-A0E4-461778925555}" type="datetimeFigureOut">
              <a:rPr lang="en-US" smtClean="0"/>
              <a:t>7/03/14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8D5F17-03FD-0447-879B-0B3D1FF776B0}" type="slidenum">
              <a:rPr lang="en-US" smtClean="0"/>
              <a:t>‹#›</a:t>
            </a:fld>
            <a:endParaRPr lang="en-US"/>
          </a:p>
        </p:txBody>
      </p:sp>
    </p:spTree>
    <p:extLst>
      <p:ext uri="{BB962C8B-B14F-4D97-AF65-F5344CB8AC3E}">
        <p14:creationId xmlns:p14="http://schemas.microsoft.com/office/powerpoint/2010/main" val="38453819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8D5F17-03FD-0447-879B-0B3D1FF776B0}" type="slidenum">
              <a:rPr lang="en-US" smtClean="0"/>
              <a:t>1</a:t>
            </a:fld>
            <a:endParaRPr lang="en-US"/>
          </a:p>
        </p:txBody>
      </p:sp>
    </p:spTree>
    <p:extLst>
      <p:ext uri="{BB962C8B-B14F-4D97-AF65-F5344CB8AC3E}">
        <p14:creationId xmlns:p14="http://schemas.microsoft.com/office/powerpoint/2010/main" val="186314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10</a:t>
            </a:fld>
            <a:endParaRPr lang="en-US"/>
          </a:p>
        </p:txBody>
      </p:sp>
    </p:spTree>
    <p:extLst>
      <p:ext uri="{BB962C8B-B14F-4D97-AF65-F5344CB8AC3E}">
        <p14:creationId xmlns:p14="http://schemas.microsoft.com/office/powerpoint/2010/main" val="394643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prominence of Peak C is its elevation above its key col.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key col has an elevation of 400 m so C’s prominence is (660-400) m = 260 m.</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11</a:t>
            </a:fld>
            <a:endParaRPr lang="en-US"/>
          </a:p>
        </p:txBody>
      </p:sp>
    </p:spTree>
    <p:extLst>
      <p:ext uri="{BB962C8B-B14F-4D97-AF65-F5344CB8AC3E}">
        <p14:creationId xmlns:p14="http://schemas.microsoft.com/office/powerpoint/2010/main" val="247325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Sometimes it is not easy to </a:t>
            </a:r>
            <a:r>
              <a:rPr lang="en-US" sz="1200" kern="1200" dirty="0" err="1" smtClean="0">
                <a:solidFill>
                  <a:schemeClr val="tx1"/>
                </a:solidFill>
                <a:latin typeface="+mn-lt"/>
                <a:ea typeface="+mn-ea"/>
                <a:cs typeface="+mn-cs"/>
              </a:rPr>
              <a:t>visualise</a:t>
            </a:r>
            <a:r>
              <a:rPr lang="en-US" sz="1200" kern="1200" dirty="0" smtClean="0">
                <a:solidFill>
                  <a:schemeClr val="tx1"/>
                </a:solidFill>
                <a:latin typeface="+mn-lt"/>
                <a:ea typeface="+mn-ea"/>
                <a:cs typeface="+mn-cs"/>
              </a:rPr>
              <a:t> contours surrounding a peak. An equivalent way to think of prominence is to imagine an island being flooded.</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12</a:t>
            </a:fld>
            <a:endParaRPr lang="en-US"/>
          </a:p>
        </p:txBody>
      </p:sp>
    </p:spTree>
    <p:extLst>
      <p:ext uri="{BB962C8B-B14F-4D97-AF65-F5344CB8AC3E}">
        <p14:creationId xmlns:p14="http://schemas.microsoft.com/office/powerpoint/2010/main" val="381769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point at which the “flooding” separates the islands is of course the key col between A and C.</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the flooding were extended further to the point where peak B was just separated on a different island to C, then B’s prominence would be its height above that flood level. This is equivalent to the height above the key col between B and C.</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13</a:t>
            </a:fld>
            <a:endParaRPr lang="en-US"/>
          </a:p>
        </p:txBody>
      </p:sp>
    </p:spTree>
    <p:extLst>
      <p:ext uri="{BB962C8B-B14F-4D97-AF65-F5344CB8AC3E}">
        <p14:creationId xmlns:p14="http://schemas.microsoft.com/office/powerpoint/2010/main" val="2338740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mentioned above, conceptually, it is easiest to understand prominence if we imagine that we can raise and lower the sea level at will.  At a certain elevation, any mountain range could be made to be its own sea-island.  By extension, at a certain elevation, every summit would become the highest point of its own island.</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Mauna Kea is the highest point on the island of Hawaii at an elevation of 13,796 feet.  In order to ascend to a higher point while staying on the surface of the earth one would first have to descend to sea level, then re-ascend on another island or continent.  Thus the summit of Mauna Kea has 13,796' of prominence, the height by which this summit protrudes above all other points on the earth's surface manifold.  High points of islands and continents have elevations that equal their prominence.</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Mauna Loa is the second highest summit on Hawaii.  At 13,679' it is just 117' lower than Mauna Kea.   Let's say that we could raise and lower the sea level at will. As the sea rose, the island of Hawaii would shrink in size until it was essentially dumbbell shaped: a pair of volcanoes.  At 6,600' feet, the rising water would form a channel separating Mauna Loa from Mauna Kea at the low point of the ridge that connects the two volcanoes.  At that moment Mauna Loa would be 7,079' above the new sea level; the mountain's prominence value.</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Humuula</a:t>
            </a:r>
            <a:r>
              <a:rPr lang="en-US" sz="1200" kern="1200" dirty="0" smtClean="0">
                <a:solidFill>
                  <a:schemeClr val="tx1"/>
                </a:solidFill>
                <a:latin typeface="+mn-lt"/>
                <a:ea typeface="+mn-ea"/>
                <a:cs typeface="+mn-cs"/>
              </a:rPr>
              <a:t> is the Key Saddle for Mauna Loa.</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15</a:t>
            </a:fld>
            <a:endParaRPr lang="en-US"/>
          </a:p>
        </p:txBody>
      </p:sp>
    </p:spTree>
    <p:extLst>
      <p:ext uri="{BB962C8B-B14F-4D97-AF65-F5344CB8AC3E}">
        <p14:creationId xmlns:p14="http://schemas.microsoft.com/office/powerpoint/2010/main" val="114213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Topology is the mathematical study of shapes and spaces</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18</a:t>
            </a:fld>
            <a:endParaRPr lang="en-US"/>
          </a:p>
        </p:txBody>
      </p:sp>
    </p:spTree>
    <p:extLst>
      <p:ext uri="{BB962C8B-B14F-4D97-AF65-F5344CB8AC3E}">
        <p14:creationId xmlns:p14="http://schemas.microsoft.com/office/powerpoint/2010/main" val="2569899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Prominence between A and B is 200m</a:t>
            </a:r>
          </a:p>
          <a:p>
            <a:r>
              <a:rPr lang="en-US" dirty="0" smtClean="0"/>
              <a:t>Prominence of C is 400m</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20</a:t>
            </a:fld>
            <a:endParaRPr lang="en-US"/>
          </a:p>
        </p:txBody>
      </p:sp>
    </p:spTree>
    <p:extLst>
      <p:ext uri="{BB962C8B-B14F-4D97-AF65-F5344CB8AC3E}">
        <p14:creationId xmlns:p14="http://schemas.microsoft.com/office/powerpoint/2010/main" val="3317981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shallow cols.  This according to SOTA is one defined peak.  Not separate peaks.</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21</a:t>
            </a:fld>
            <a:endParaRPr lang="en-US"/>
          </a:p>
        </p:txBody>
      </p:sp>
    </p:spTree>
    <p:extLst>
      <p:ext uri="{BB962C8B-B14F-4D97-AF65-F5344CB8AC3E}">
        <p14:creationId xmlns:p14="http://schemas.microsoft.com/office/powerpoint/2010/main" val="196381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25</a:t>
            </a:fld>
            <a:endParaRPr lang="en-US"/>
          </a:p>
        </p:txBody>
      </p:sp>
    </p:spTree>
    <p:extLst>
      <p:ext uri="{BB962C8B-B14F-4D97-AF65-F5344CB8AC3E}">
        <p14:creationId xmlns:p14="http://schemas.microsoft.com/office/powerpoint/2010/main" val="503382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Langkofel</a:t>
            </a:r>
            <a:r>
              <a:rPr lang="en-US" dirty="0" smtClean="0"/>
              <a:t> Group in Italy with the clearly visible </a:t>
            </a:r>
            <a:r>
              <a:rPr lang="en-US" dirty="0" err="1" smtClean="0"/>
              <a:t>Langkofel</a:t>
            </a:r>
            <a:r>
              <a:rPr lang="en-US" dirty="0" smtClean="0"/>
              <a:t> Col, left of </a:t>
            </a:r>
            <a:r>
              <a:rPr lang="en-US" dirty="0" err="1" smtClean="0"/>
              <a:t>centre</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28</a:t>
            </a:fld>
            <a:endParaRPr lang="en-US"/>
          </a:p>
        </p:txBody>
      </p:sp>
    </p:spTree>
    <p:extLst>
      <p:ext uri="{BB962C8B-B14F-4D97-AF65-F5344CB8AC3E}">
        <p14:creationId xmlns:p14="http://schemas.microsoft.com/office/powerpoint/2010/main" val="320686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8D5F17-03FD-0447-879B-0B3D1FF776B0}" type="slidenum">
              <a:rPr lang="en-US" smtClean="0"/>
              <a:t>2</a:t>
            </a:fld>
            <a:endParaRPr lang="en-US"/>
          </a:p>
        </p:txBody>
      </p:sp>
    </p:spTree>
    <p:extLst>
      <p:ext uri="{BB962C8B-B14F-4D97-AF65-F5344CB8AC3E}">
        <p14:creationId xmlns:p14="http://schemas.microsoft.com/office/powerpoint/2010/main" val="821501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famous Khyber Pass in Pakistan</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30</a:t>
            </a:fld>
            <a:endParaRPr lang="en-US"/>
          </a:p>
        </p:txBody>
      </p:sp>
    </p:spTree>
    <p:extLst>
      <p:ext uri="{BB962C8B-B14F-4D97-AF65-F5344CB8AC3E}">
        <p14:creationId xmlns:p14="http://schemas.microsoft.com/office/powerpoint/2010/main" val="1301310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St Bernard Pass in FRANCE</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31</a:t>
            </a:fld>
            <a:endParaRPr lang="en-US"/>
          </a:p>
        </p:txBody>
      </p:sp>
    </p:spTree>
    <p:extLst>
      <p:ext uri="{BB962C8B-B14F-4D97-AF65-F5344CB8AC3E}">
        <p14:creationId xmlns:p14="http://schemas.microsoft.com/office/powerpoint/2010/main" val="68863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shows the</a:t>
            </a:r>
            <a:r>
              <a:rPr lang="en-US" dirty="0" smtClean="0"/>
              <a:t> 50 most prominent peaks in the world.</a:t>
            </a:r>
          </a:p>
          <a:p>
            <a:r>
              <a:rPr lang="en-US" dirty="0" smtClean="0"/>
              <a:t>w/o </a:t>
            </a:r>
            <a:r>
              <a:rPr lang="en-US" dirty="0" err="1" smtClean="0"/>
              <a:t>www.cohp.org</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32</a:t>
            </a:fld>
            <a:endParaRPr lang="en-US"/>
          </a:p>
        </p:txBody>
      </p:sp>
    </p:spTree>
    <p:extLst>
      <p:ext uri="{BB962C8B-B14F-4D97-AF65-F5344CB8AC3E}">
        <p14:creationId xmlns:p14="http://schemas.microsoft.com/office/powerpoint/2010/main" val="213221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3</a:t>
            </a:fld>
            <a:endParaRPr lang="en-US"/>
          </a:p>
        </p:txBody>
      </p:sp>
    </p:spTree>
    <p:extLst>
      <p:ext uri="{BB962C8B-B14F-4D97-AF65-F5344CB8AC3E}">
        <p14:creationId xmlns:p14="http://schemas.microsoft.com/office/powerpoint/2010/main" val="230928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8D5F17-03FD-0447-879B-0B3D1FF776B0}" type="slidenum">
              <a:rPr lang="en-US" smtClean="0"/>
              <a:t>4</a:t>
            </a:fld>
            <a:endParaRPr lang="en-US"/>
          </a:p>
        </p:txBody>
      </p:sp>
    </p:spTree>
    <p:extLst>
      <p:ext uri="{BB962C8B-B14F-4D97-AF65-F5344CB8AC3E}">
        <p14:creationId xmlns:p14="http://schemas.microsoft.com/office/powerpoint/2010/main" val="382527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8D5F17-03FD-0447-879B-0B3D1FF776B0}" type="slidenum">
              <a:rPr lang="en-US" smtClean="0"/>
              <a:t>5</a:t>
            </a:fld>
            <a:endParaRPr lang="en-US"/>
          </a:p>
        </p:txBody>
      </p:sp>
    </p:spTree>
    <p:extLst>
      <p:ext uri="{BB962C8B-B14F-4D97-AF65-F5344CB8AC3E}">
        <p14:creationId xmlns:p14="http://schemas.microsoft.com/office/powerpoint/2010/main" val="310793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definition of ‘relative height’ in the SOTA General Rules. It states:- </a:t>
            </a:r>
            <a:r>
              <a:rPr lang="en-US" i="1" dirty="0" smtClean="0"/>
              <a:t>”</a:t>
            </a:r>
            <a:r>
              <a:rPr lang="en-US" i="1" baseline="0" dirty="0" smtClean="0"/>
              <a:t> ….This value, also sometimes referred to as Prominence…”</a:t>
            </a:r>
            <a:endParaRPr lang="en-US" i="1" dirty="0" smtClean="0"/>
          </a:p>
          <a:p>
            <a:r>
              <a:rPr lang="en-US" dirty="0" smtClean="0"/>
              <a:t>However in Section 3.5 it refers exclusively to ‘prominence’, and there is no reference to the term ‘relative height’ in this Section or any other part of the document.</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6</a:t>
            </a:fld>
            <a:endParaRPr lang="en-US"/>
          </a:p>
        </p:txBody>
      </p:sp>
    </p:spTree>
    <p:extLst>
      <p:ext uri="{BB962C8B-B14F-4D97-AF65-F5344CB8AC3E}">
        <p14:creationId xmlns:p14="http://schemas.microsoft.com/office/powerpoint/2010/main" val="105114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summit on the left with prominence 100 m would be an interesting peak on a mountainous ridge but would be unlikely to be considered a significant mountain in its own right. The middle peak with prominence of 200 m would be generally considered a more interesting challenge. However, the peak on the right with a prominence of 500 m will be either a distinct peak or the dominant peak of a mountainous ridge.</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7</a:t>
            </a:fld>
            <a:endParaRPr lang="en-US"/>
          </a:p>
        </p:txBody>
      </p:sp>
    </p:spTree>
    <p:extLst>
      <p:ext uri="{BB962C8B-B14F-4D97-AF65-F5344CB8AC3E}">
        <p14:creationId xmlns:p14="http://schemas.microsoft.com/office/powerpoint/2010/main" val="217707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three peaks in the illustration have a prominence of 500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yet they have summit heights of 600, 850 and 1100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The 600 m summit on the right would require the walker to start at close to sea level. The 850-metre summit is higher but if the walker started walking from a valley with elevation 350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the challenge would be no greater than for the 600 </a:t>
            </a:r>
            <a:r>
              <a:rPr lang="en-US" sz="1200" kern="1200" dirty="0" err="1" smtClean="0">
                <a:solidFill>
                  <a:schemeClr val="tx1"/>
                </a:solidFill>
                <a:latin typeface="+mn-lt"/>
                <a:ea typeface="+mn-ea"/>
                <a:cs typeface="+mn-cs"/>
              </a:rPr>
              <a:t>metre</a:t>
            </a:r>
            <a:r>
              <a:rPr lang="en-US" sz="1200" kern="1200" dirty="0" smtClean="0">
                <a:solidFill>
                  <a:schemeClr val="tx1"/>
                </a:solidFill>
                <a:latin typeface="+mn-lt"/>
                <a:ea typeface="+mn-ea"/>
                <a:cs typeface="+mn-cs"/>
              </a:rPr>
              <a:t> summit. Similarly, if a walker starts to ascend the 1100 m summit on the left from a plateau at 600 m, the challenge is equal to that of the other peaks.</a:t>
            </a:r>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8</a:t>
            </a:fld>
            <a:endParaRPr lang="en-US"/>
          </a:p>
        </p:txBody>
      </p:sp>
    </p:spTree>
    <p:extLst>
      <p:ext uri="{BB962C8B-B14F-4D97-AF65-F5344CB8AC3E}">
        <p14:creationId xmlns:p14="http://schemas.microsoft.com/office/powerpoint/2010/main" val="373063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imagine an island with 3 peaks:</a:t>
            </a:r>
          </a:p>
          <a:p>
            <a:r>
              <a:rPr lang="en-US" sz="1200" kern="1200" dirty="0" smtClean="0">
                <a:solidFill>
                  <a:schemeClr val="tx1"/>
                </a:solidFill>
                <a:latin typeface="+mn-lt"/>
                <a:ea typeface="+mn-ea"/>
                <a:cs typeface="+mn-cs"/>
              </a:rPr>
              <a:t>- Peak A with summit at 840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above sea level</a:t>
            </a:r>
          </a:p>
          <a:p>
            <a:r>
              <a:rPr lang="en-US" sz="1200" kern="1200" dirty="0" smtClean="0">
                <a:solidFill>
                  <a:schemeClr val="tx1"/>
                </a:solidFill>
                <a:latin typeface="+mn-lt"/>
                <a:ea typeface="+mn-ea"/>
                <a:cs typeface="+mn-cs"/>
              </a:rPr>
              <a:t>- Peak B with summit at 550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above sea level</a:t>
            </a:r>
          </a:p>
          <a:p>
            <a:r>
              <a:rPr lang="en-US" sz="1200" kern="1200" dirty="0" smtClean="0">
                <a:solidFill>
                  <a:schemeClr val="tx1"/>
                </a:solidFill>
                <a:latin typeface="+mn-lt"/>
                <a:ea typeface="+mn-ea"/>
                <a:cs typeface="+mn-cs"/>
              </a:rPr>
              <a:t>- Peak C with summit at 660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above sea level.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Since Peak A is the highest on the island the lowest contour enclosing it is the shoreline of the island. Thus the prominence of A is equal to its elevation.</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Peak C the lowest contour that encircles it and no higher summit is the contour at the lowest point between Peak C and Peak A. This lowest point is known as the </a:t>
            </a:r>
            <a:r>
              <a:rPr lang="en-US" sz="1200" i="1" kern="1200" dirty="0" smtClean="0">
                <a:solidFill>
                  <a:schemeClr val="tx1"/>
                </a:solidFill>
                <a:latin typeface="+mn-lt"/>
                <a:ea typeface="+mn-ea"/>
                <a:cs typeface="+mn-cs"/>
              </a:rPr>
              <a:t>key col</a:t>
            </a:r>
            <a:r>
              <a:rPr lang="en-US" sz="1200" i="0" kern="1200" dirty="0" smtClean="0">
                <a:solidFill>
                  <a:schemeClr val="tx1"/>
                </a:solidFill>
                <a:latin typeface="+mn-lt"/>
                <a:ea typeface="+mn-ea"/>
                <a:cs typeface="+mn-cs"/>
              </a:rPr>
              <a:t>.</a:t>
            </a:r>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D8D5F17-03FD-0447-879B-0B3D1FF776B0}" type="slidenum">
              <a:rPr lang="en-US" smtClean="0"/>
              <a:t>9</a:t>
            </a:fld>
            <a:endParaRPr lang="en-US"/>
          </a:p>
        </p:txBody>
      </p:sp>
    </p:spTree>
    <p:extLst>
      <p:ext uri="{BB962C8B-B14F-4D97-AF65-F5344CB8AC3E}">
        <p14:creationId xmlns:p14="http://schemas.microsoft.com/office/powerpoint/2010/main" val="421005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B0D9E0D7-072D-4F48-BE0E-3CECA41DDDAB}" type="datetimeFigureOut">
              <a:rPr lang="en-US" smtClean="0"/>
              <a:t>7/03/14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22946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B0D9E0D7-072D-4F48-BE0E-3CECA41DDDAB}" type="datetimeFigureOut">
              <a:rPr lang="en-US" smtClean="0"/>
              <a:t>7/03/14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54986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B0D9E0D7-072D-4F48-BE0E-3CECA41DDDAB}" type="datetimeFigureOut">
              <a:rPr lang="en-US" smtClean="0"/>
              <a:t>7/03/14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873445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B0D9E0D7-072D-4F48-BE0E-3CECA41DDDAB}" type="datetimeFigureOut">
              <a:rPr lang="en-US" smtClean="0"/>
              <a:t>7/03/14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69411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B0D9E0D7-072D-4F48-BE0E-3CECA41DDDAB}" type="datetimeFigureOut">
              <a:rPr lang="en-US" smtClean="0"/>
              <a:t>7/03/14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209396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B0D9E0D7-072D-4F48-BE0E-3CECA41DDDAB}" type="datetimeFigureOut">
              <a:rPr lang="en-US" smtClean="0"/>
              <a:t>7/03/14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170191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B0D9E0D7-072D-4F48-BE0E-3CECA41DDDAB}" type="datetimeFigureOut">
              <a:rPr lang="en-US" smtClean="0"/>
              <a:t>7/03/14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110476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B0D9E0D7-072D-4F48-BE0E-3CECA41DDDAB}" type="datetimeFigureOut">
              <a:rPr lang="en-US" smtClean="0"/>
              <a:t>7/03/14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3267040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9E0D7-072D-4F48-BE0E-3CECA41DDDAB}" type="datetimeFigureOut">
              <a:rPr lang="en-US" smtClean="0"/>
              <a:t>7/03/14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2877185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B0D9E0D7-072D-4F48-BE0E-3CECA41DDDAB}" type="datetimeFigureOut">
              <a:rPr lang="en-US" smtClean="0"/>
              <a:t>7/03/14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398446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B0D9E0D7-072D-4F48-BE0E-3CECA41DDDAB}" type="datetimeFigureOut">
              <a:rPr lang="en-US" smtClean="0"/>
              <a:t>7/03/14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8EC43C-C08D-904C-8863-956EB16C6040}" type="slidenum">
              <a:rPr lang="en-US" smtClean="0"/>
              <a:t>‹#›</a:t>
            </a:fld>
            <a:endParaRPr lang="en-US"/>
          </a:p>
        </p:txBody>
      </p:sp>
    </p:spTree>
    <p:extLst>
      <p:ext uri="{BB962C8B-B14F-4D97-AF65-F5344CB8AC3E}">
        <p14:creationId xmlns:p14="http://schemas.microsoft.com/office/powerpoint/2010/main" val="40634606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9E0D7-072D-4F48-BE0E-3CECA41DDDAB}" type="datetimeFigureOut">
              <a:rPr lang="en-US" smtClean="0"/>
              <a:t>7/03/14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EC43C-C08D-904C-8863-956EB16C6040}" type="slidenum">
              <a:rPr lang="en-US" smtClean="0"/>
              <a:t>‹#›</a:t>
            </a:fld>
            <a:endParaRPr lang="en-US"/>
          </a:p>
        </p:txBody>
      </p:sp>
    </p:spTree>
    <p:extLst>
      <p:ext uri="{BB962C8B-B14F-4D97-AF65-F5344CB8AC3E}">
        <p14:creationId xmlns:p14="http://schemas.microsoft.com/office/powerpoint/2010/main" val="2699842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21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514" cy="6855385"/>
          </a:xfrm>
          <a:prstGeom prst="rect">
            <a:avLst/>
          </a:prstGeom>
        </p:spPr>
      </p:pic>
      <p:sp>
        <p:nvSpPr>
          <p:cNvPr id="11" name="TextBox 10"/>
          <p:cNvSpPr txBox="1"/>
          <p:nvPr/>
        </p:nvSpPr>
        <p:spPr>
          <a:xfrm>
            <a:off x="350049" y="838177"/>
            <a:ext cx="8322713" cy="1015663"/>
          </a:xfrm>
          <a:prstGeom prst="rect">
            <a:avLst/>
          </a:prstGeom>
          <a:noFill/>
        </p:spPr>
        <p:txBody>
          <a:bodyPr wrap="square" rtlCol="0">
            <a:spAutoFit/>
          </a:bodyPr>
          <a:lstStyle/>
          <a:p>
            <a:r>
              <a:rPr lang="en-US" sz="6000" dirty="0" smtClean="0">
                <a:solidFill>
                  <a:srgbClr val="FF6C0B"/>
                </a:solidFill>
                <a:latin typeface="Bernard MT Condensed"/>
                <a:cs typeface="Bernard MT Condensed"/>
              </a:rPr>
              <a:t>“Topographic prominence”</a:t>
            </a:r>
            <a:endParaRPr lang="en-US" sz="6000" dirty="0">
              <a:solidFill>
                <a:srgbClr val="FF6C0B"/>
              </a:solidFill>
            </a:endParaRPr>
          </a:p>
        </p:txBody>
      </p:sp>
      <p:pic>
        <p:nvPicPr>
          <p:cNvPr id="12" name="Picture 11" descr="SOT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889" y="5545928"/>
            <a:ext cx="1064044" cy="1064044"/>
          </a:xfrm>
          <a:prstGeom prst="rect">
            <a:avLst/>
          </a:prstGeom>
        </p:spPr>
      </p:pic>
      <p:sp>
        <p:nvSpPr>
          <p:cNvPr id="13" name="TextBox 12"/>
          <p:cNvSpPr txBox="1"/>
          <p:nvPr/>
        </p:nvSpPr>
        <p:spPr>
          <a:xfrm>
            <a:off x="2230543" y="5304541"/>
            <a:ext cx="5071632" cy="1323439"/>
          </a:xfrm>
          <a:prstGeom prst="rect">
            <a:avLst/>
          </a:prstGeom>
          <a:noFill/>
        </p:spPr>
        <p:txBody>
          <a:bodyPr wrap="square" rtlCol="0">
            <a:spAutoFit/>
          </a:bodyPr>
          <a:lstStyle/>
          <a:p>
            <a:pPr algn="ctr"/>
            <a:r>
              <a:rPr lang="en-US" sz="4000" dirty="0" smtClean="0">
                <a:solidFill>
                  <a:srgbClr val="FFFF00"/>
                </a:solidFill>
              </a:rPr>
              <a:t>Presentation by </a:t>
            </a:r>
            <a:endParaRPr lang="en-US" sz="4000" dirty="0" smtClean="0">
              <a:solidFill>
                <a:srgbClr val="FFFF00"/>
              </a:solidFill>
            </a:endParaRPr>
          </a:p>
          <a:p>
            <a:pPr algn="ctr"/>
            <a:r>
              <a:rPr lang="en-US" sz="4000" dirty="0" smtClean="0">
                <a:solidFill>
                  <a:srgbClr val="FFFF00"/>
                </a:solidFill>
              </a:rPr>
              <a:t>Paul </a:t>
            </a:r>
            <a:r>
              <a:rPr lang="en-US" sz="4000" dirty="0" smtClean="0">
                <a:solidFill>
                  <a:srgbClr val="FFFF00"/>
                </a:solidFill>
              </a:rPr>
              <a:t>VK5PAS</a:t>
            </a:r>
            <a:endParaRPr lang="en-US" sz="4000" dirty="0">
              <a:solidFill>
                <a:srgbClr val="FFFF00"/>
              </a:solidFill>
            </a:endParaRPr>
          </a:p>
        </p:txBody>
      </p:sp>
      <p:pic>
        <p:nvPicPr>
          <p:cNvPr id="2" name="Picture 1" descr="ahars_logo_4-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87" y="5551386"/>
            <a:ext cx="1154905" cy="993634"/>
          </a:xfrm>
          <a:prstGeom prst="rect">
            <a:avLst/>
          </a:prstGeom>
        </p:spPr>
      </p:pic>
    </p:spTree>
    <p:extLst>
      <p:ext uri="{BB962C8B-B14F-4D97-AF65-F5344CB8AC3E}">
        <p14:creationId xmlns:p14="http://schemas.microsoft.com/office/powerpoint/2010/main" val="23077122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rPr>
              <a:t>Key Col</a:t>
            </a:r>
            <a:endParaRPr lang="en-US" u="sng"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207692" y="1417638"/>
            <a:ext cx="6616700" cy="4762500"/>
          </a:xfrm>
          <a:prstGeom prst="rect">
            <a:avLst/>
          </a:prstGeom>
        </p:spPr>
      </p:pic>
    </p:spTree>
    <p:extLst>
      <p:ext uri="{BB962C8B-B14F-4D97-AF65-F5344CB8AC3E}">
        <p14:creationId xmlns:p14="http://schemas.microsoft.com/office/powerpoint/2010/main" val="30876750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348"/>
            <a:ext cx="8229600" cy="767084"/>
          </a:xfrm>
        </p:spPr>
        <p:txBody>
          <a:bodyPr/>
          <a:lstStyle/>
          <a:p>
            <a:r>
              <a:rPr lang="en-US" dirty="0" smtClean="0">
                <a:solidFill>
                  <a:srgbClr val="FF0000"/>
                </a:solidFill>
              </a:rPr>
              <a:t>Prominence of Peak C</a:t>
            </a:r>
            <a:endParaRPr lang="en-US" dirty="0">
              <a:solidFill>
                <a:srgbClr val="FF0000"/>
              </a:solidFill>
            </a:endParaRPr>
          </a:p>
        </p:txBody>
      </p:sp>
      <p:sp>
        <p:nvSpPr>
          <p:cNvPr id="3" name="Content Placeholder 2"/>
          <p:cNvSpPr>
            <a:spLocks noGrp="1"/>
          </p:cNvSpPr>
          <p:nvPr>
            <p:ph idx="1"/>
          </p:nvPr>
        </p:nvSpPr>
        <p:spPr>
          <a:xfrm>
            <a:off x="457200" y="952432"/>
            <a:ext cx="8229600" cy="5173731"/>
          </a:xfrm>
        </p:spPr>
        <p:txBody>
          <a:bodyPr/>
          <a:lstStyle/>
          <a:p>
            <a:r>
              <a:rPr lang="en-US" dirty="0" smtClean="0">
                <a:solidFill>
                  <a:srgbClr val="CCFFCC"/>
                </a:solidFill>
              </a:rPr>
              <a:t>Is its elevation above its key col</a:t>
            </a:r>
          </a:p>
          <a:p>
            <a:r>
              <a:rPr lang="en-US" dirty="0" smtClean="0">
                <a:solidFill>
                  <a:srgbClr val="CCFFCC"/>
                </a:solidFill>
              </a:rPr>
              <a:t>Key col					400m</a:t>
            </a:r>
          </a:p>
          <a:p>
            <a:r>
              <a:rPr lang="en-US" dirty="0" smtClean="0">
                <a:solidFill>
                  <a:srgbClr val="CCFFCC"/>
                </a:solidFill>
              </a:rPr>
              <a:t>C’s prominence		660m - 400m = 260 m</a:t>
            </a:r>
            <a:endParaRPr lang="en-US" dirty="0">
              <a:solidFill>
                <a:srgbClr val="CCFFCC"/>
              </a:solidFill>
            </a:endParaRPr>
          </a:p>
        </p:txBody>
      </p:sp>
      <p:pic>
        <p:nvPicPr>
          <p:cNvPr id="4" name="Picture 3"/>
          <p:cNvPicPr>
            <a:picLocks noChangeAspect="1"/>
          </p:cNvPicPr>
          <p:nvPr/>
        </p:nvPicPr>
        <p:blipFill>
          <a:blip r:embed="rId3"/>
          <a:stretch>
            <a:fillRect/>
          </a:stretch>
        </p:blipFill>
        <p:spPr>
          <a:xfrm>
            <a:off x="1131062" y="2876698"/>
            <a:ext cx="6841776" cy="3809380"/>
          </a:xfrm>
          <a:prstGeom prst="rect">
            <a:avLst/>
          </a:prstGeom>
        </p:spPr>
      </p:pic>
    </p:spTree>
    <p:extLst>
      <p:ext uri="{BB962C8B-B14F-4D97-AF65-F5344CB8AC3E}">
        <p14:creationId xmlns:p14="http://schemas.microsoft.com/office/powerpoint/2010/main" val="32848548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Flooded Island analogy</a:t>
            </a:r>
            <a:endParaRPr lang="en-US" dirty="0">
              <a:solidFill>
                <a:srgbClr val="FF0000"/>
              </a:solidFill>
            </a:endParaRPr>
          </a:p>
        </p:txBody>
      </p:sp>
      <p:pic>
        <p:nvPicPr>
          <p:cNvPr id="4" name="Content Placeholder 3"/>
          <p:cNvPicPr>
            <a:picLocks noGrp="1" noChangeAspect="1"/>
          </p:cNvPicPr>
          <p:nvPr>
            <p:ph idx="1"/>
          </p:nvPr>
        </p:nvPicPr>
        <p:blipFill>
          <a:blip r:embed="rId3"/>
          <a:srcRect l="2651" r="2651"/>
          <a:stretch>
            <a:fillRect/>
          </a:stretch>
        </p:blipFill>
        <p:spPr/>
      </p:pic>
    </p:spTree>
    <p:extLst>
      <p:ext uri="{BB962C8B-B14F-4D97-AF65-F5344CB8AC3E}">
        <p14:creationId xmlns:p14="http://schemas.microsoft.com/office/powerpoint/2010/main" val="366315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Flooded Island analogy</a:t>
            </a:r>
            <a:endParaRPr lang="en-US" dirty="0"/>
          </a:p>
        </p:txBody>
      </p:sp>
      <p:pic>
        <p:nvPicPr>
          <p:cNvPr id="4" name="Content Placeholder 3"/>
          <p:cNvPicPr>
            <a:picLocks noGrp="1" noChangeAspect="1"/>
          </p:cNvPicPr>
          <p:nvPr>
            <p:ph idx="1"/>
          </p:nvPr>
        </p:nvPicPr>
        <p:blipFill>
          <a:blip r:embed="rId3"/>
          <a:srcRect t="11831" b="11831"/>
          <a:stretch>
            <a:fillRect/>
          </a:stretch>
        </p:blipFill>
        <p:spPr/>
      </p:pic>
    </p:spTree>
    <p:extLst>
      <p:ext uri="{BB962C8B-B14F-4D97-AF65-F5344CB8AC3E}">
        <p14:creationId xmlns:p14="http://schemas.microsoft.com/office/powerpoint/2010/main" val="344848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4616"/>
            <a:ext cx="7772400" cy="1470025"/>
          </a:xfrm>
        </p:spPr>
        <p:txBody>
          <a:bodyPr/>
          <a:lstStyle/>
          <a:p>
            <a:r>
              <a:rPr lang="en-US" dirty="0" err="1" smtClean="0">
                <a:solidFill>
                  <a:srgbClr val="FF0000"/>
                </a:solidFill>
              </a:rPr>
              <a:t>Hierachy</a:t>
            </a:r>
            <a:r>
              <a:rPr lang="en-US" dirty="0" smtClean="0">
                <a:solidFill>
                  <a:srgbClr val="FF0000"/>
                </a:solidFill>
              </a:rPr>
              <a:t> of Ancestors and their Descendants</a:t>
            </a:r>
            <a:endParaRPr lang="en-US" dirty="0">
              <a:solidFill>
                <a:srgbClr val="FF0000"/>
              </a:solidFill>
            </a:endParaRPr>
          </a:p>
        </p:txBody>
      </p:sp>
      <p:sp>
        <p:nvSpPr>
          <p:cNvPr id="3" name="Subtitle 2"/>
          <p:cNvSpPr>
            <a:spLocks noGrp="1"/>
          </p:cNvSpPr>
          <p:nvPr>
            <p:ph type="subTitle" idx="1"/>
          </p:nvPr>
        </p:nvSpPr>
        <p:spPr>
          <a:xfrm>
            <a:off x="902865" y="1814641"/>
            <a:ext cx="7480891" cy="4663875"/>
          </a:xfrm>
        </p:spPr>
        <p:txBody>
          <a:bodyPr/>
          <a:lstStyle/>
          <a:p>
            <a:pPr algn="l"/>
            <a:endParaRPr lang="en-US" dirty="0"/>
          </a:p>
        </p:txBody>
      </p:sp>
      <p:pic>
        <p:nvPicPr>
          <p:cNvPr id="4" name="Picture 3"/>
          <p:cNvPicPr>
            <a:picLocks noChangeAspect="1"/>
          </p:cNvPicPr>
          <p:nvPr/>
        </p:nvPicPr>
        <p:blipFill>
          <a:blip r:embed="rId2"/>
          <a:stretch>
            <a:fillRect/>
          </a:stretch>
        </p:blipFill>
        <p:spPr>
          <a:xfrm>
            <a:off x="982239" y="2406034"/>
            <a:ext cx="7317224" cy="4072482"/>
          </a:xfrm>
          <a:prstGeom prst="rect">
            <a:avLst/>
          </a:prstGeom>
        </p:spPr>
      </p:pic>
    </p:spTree>
    <p:extLst>
      <p:ext uri="{BB962C8B-B14F-4D97-AF65-F5344CB8AC3E}">
        <p14:creationId xmlns:p14="http://schemas.microsoft.com/office/powerpoint/2010/main" val="27746572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 example in Hawaii</a:t>
            </a:r>
            <a:endParaRPr lang="en-US" dirty="0">
              <a:solidFill>
                <a:srgbClr val="FF0000"/>
              </a:solidFill>
            </a:endParaRPr>
          </a:p>
        </p:txBody>
      </p:sp>
      <p:pic>
        <p:nvPicPr>
          <p:cNvPr id="4" name="Content Placeholder 3"/>
          <p:cNvPicPr>
            <a:picLocks noGrp="1" noChangeAspect="1"/>
          </p:cNvPicPr>
          <p:nvPr>
            <p:ph idx="1"/>
          </p:nvPr>
        </p:nvPicPr>
        <p:blipFill>
          <a:blip r:embed="rId3"/>
          <a:srcRect t="11858" b="11858"/>
          <a:stretch>
            <a:fillRect/>
          </a:stretch>
        </p:blipFill>
        <p:spPr/>
      </p:pic>
    </p:spTree>
    <p:extLst>
      <p:ext uri="{BB962C8B-B14F-4D97-AF65-F5344CB8AC3E}">
        <p14:creationId xmlns:p14="http://schemas.microsoft.com/office/powerpoint/2010/main" val="101237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SOTA Management Team recommends…..</a:t>
            </a:r>
            <a:endParaRPr lang="en-US" dirty="0">
              <a:solidFill>
                <a:srgbClr val="FF0000"/>
              </a:solidFill>
            </a:endParaRPr>
          </a:p>
        </p:txBody>
      </p:sp>
      <p:sp>
        <p:nvSpPr>
          <p:cNvPr id="3" name="Content Placeholder 2"/>
          <p:cNvSpPr>
            <a:spLocks noGrp="1"/>
          </p:cNvSpPr>
          <p:nvPr>
            <p:ph idx="1"/>
          </p:nvPr>
        </p:nvSpPr>
        <p:spPr>
          <a:xfrm>
            <a:off x="686517" y="2050180"/>
            <a:ext cx="4314350" cy="4525963"/>
          </a:xfrm>
        </p:spPr>
        <p:txBody>
          <a:bodyPr/>
          <a:lstStyle/>
          <a:p>
            <a:r>
              <a:rPr lang="en-US" dirty="0" smtClean="0">
                <a:solidFill>
                  <a:srgbClr val="CCFFCC"/>
                </a:solidFill>
              </a:rPr>
              <a:t>Minimum ‘relative height’ or ‘prominence’ for summits to qualify for the SOTA program…..</a:t>
            </a:r>
          </a:p>
          <a:p>
            <a:pPr lvl="1"/>
            <a:r>
              <a:rPr lang="en-US" dirty="0" smtClean="0">
                <a:solidFill>
                  <a:srgbClr val="CCFFCC"/>
                </a:solidFill>
              </a:rPr>
              <a:t>150 </a:t>
            </a:r>
            <a:r>
              <a:rPr lang="en-US" dirty="0" err="1" smtClean="0">
                <a:solidFill>
                  <a:srgbClr val="CCFFCC"/>
                </a:solidFill>
              </a:rPr>
              <a:t>metres</a:t>
            </a:r>
            <a:r>
              <a:rPr lang="en-US" dirty="0" smtClean="0">
                <a:solidFill>
                  <a:srgbClr val="CCFFCC"/>
                </a:solidFill>
              </a:rPr>
              <a:t> </a:t>
            </a:r>
          </a:p>
          <a:p>
            <a:pPr lvl="1"/>
            <a:r>
              <a:rPr lang="en-US" dirty="0" smtClean="0">
                <a:solidFill>
                  <a:srgbClr val="CCFFCC"/>
                </a:solidFill>
              </a:rPr>
              <a:t>(equates to about 492 feet)</a:t>
            </a:r>
            <a:endParaRPr lang="en-US" dirty="0">
              <a:solidFill>
                <a:srgbClr val="CCFFCC"/>
              </a:solidFill>
            </a:endParaRPr>
          </a:p>
        </p:txBody>
      </p:sp>
      <p:pic>
        <p:nvPicPr>
          <p:cNvPr id="4" name="Picture 3" descr="SOTA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583" y="2328257"/>
            <a:ext cx="3051431" cy="3051431"/>
          </a:xfrm>
          <a:prstGeom prst="rect">
            <a:avLst/>
          </a:prstGeom>
        </p:spPr>
      </p:pic>
    </p:spTree>
    <p:extLst>
      <p:ext uri="{BB962C8B-B14F-4D97-AF65-F5344CB8AC3E}">
        <p14:creationId xmlns:p14="http://schemas.microsoft.com/office/powerpoint/2010/main" val="8455385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Why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844469" y="2215676"/>
            <a:ext cx="3683000" cy="3390900"/>
          </a:xfrm>
          <a:prstGeom prst="rect">
            <a:avLst/>
          </a:prstGeom>
        </p:spPr>
      </p:pic>
    </p:spTree>
    <p:extLst>
      <p:ext uri="{BB962C8B-B14F-4D97-AF65-F5344CB8AC3E}">
        <p14:creationId xmlns:p14="http://schemas.microsoft.com/office/powerpoint/2010/main" val="967445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SOTA, Section 3.5 (1)</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i="1" dirty="0" smtClean="0">
                <a:solidFill>
                  <a:srgbClr val="FFFF00"/>
                </a:solidFill>
              </a:rPr>
              <a:t>“The Association must have sufficient topology to enable meaningful Summits to be defined.  The SOTA Management Team recommends a minimum prominence for summits of 150m.  The minimum association prominence that can be accepted in the </a:t>
            </a:r>
            <a:r>
              <a:rPr lang="en-US" i="1" dirty="0" err="1" smtClean="0">
                <a:solidFill>
                  <a:srgbClr val="FFFF00"/>
                </a:solidFill>
              </a:rPr>
              <a:t>Programme</a:t>
            </a:r>
            <a:r>
              <a:rPr lang="en-US" i="1" dirty="0" smtClean="0">
                <a:solidFill>
                  <a:srgbClr val="FFFF00"/>
                </a:solidFill>
              </a:rPr>
              <a:t> is 100 m.  In the event that this rule cannot be met, the Entity or Subdivision will, unfortunately, be unable to participate in SOTA”.</a:t>
            </a:r>
            <a:endParaRPr lang="en-US" i="1" dirty="0">
              <a:solidFill>
                <a:srgbClr val="FFFF00"/>
              </a:solidFill>
            </a:endParaRPr>
          </a:p>
        </p:txBody>
      </p:sp>
    </p:spTree>
    <p:extLst>
      <p:ext uri="{BB962C8B-B14F-4D97-AF65-F5344CB8AC3E}">
        <p14:creationId xmlns:p14="http://schemas.microsoft.com/office/powerpoint/2010/main" val="39603707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7440" y="161560"/>
            <a:ext cx="6940948" cy="861227"/>
          </a:xfrm>
        </p:spPr>
        <p:txBody>
          <a:bodyPr/>
          <a:lstStyle/>
          <a:p>
            <a:r>
              <a:rPr lang="en-US" dirty="0" smtClean="0">
                <a:solidFill>
                  <a:srgbClr val="FF0000"/>
                </a:solidFill>
              </a:rPr>
              <a:t>SOTA rules……Section 3.5 (2)</a:t>
            </a:r>
            <a:endParaRPr lang="en-US" dirty="0">
              <a:solidFill>
                <a:srgbClr val="FF0000"/>
              </a:solidFill>
            </a:endParaRPr>
          </a:p>
        </p:txBody>
      </p:sp>
      <p:sp>
        <p:nvSpPr>
          <p:cNvPr id="3" name="Subtitle 2"/>
          <p:cNvSpPr>
            <a:spLocks noGrp="1"/>
          </p:cNvSpPr>
          <p:nvPr>
            <p:ph type="subTitle" idx="1"/>
          </p:nvPr>
        </p:nvSpPr>
        <p:spPr>
          <a:xfrm>
            <a:off x="1371600" y="1022787"/>
            <a:ext cx="6400800" cy="3013647"/>
          </a:xfrm>
        </p:spPr>
        <p:txBody>
          <a:bodyPr>
            <a:noAutofit/>
          </a:bodyPr>
          <a:lstStyle/>
          <a:p>
            <a:r>
              <a:rPr lang="en-US" i="1" dirty="0">
                <a:solidFill>
                  <a:srgbClr val="FFFF00"/>
                </a:solidFill>
              </a:rPr>
              <a:t>"Summits should be distinct peaks.  This means that there must be a vertical separation of at least the association's prominence value, between Summits and their associated cols (also known as saddles).  </a:t>
            </a:r>
            <a:r>
              <a:rPr lang="en-US" i="1" u="sng" dirty="0">
                <a:solidFill>
                  <a:srgbClr val="FFFF00"/>
                </a:solidFill>
              </a:rPr>
              <a:t>Peaks separated by a shallow col should be considered as a single Summit</a:t>
            </a:r>
            <a:r>
              <a:rPr lang="en-US" i="1" dirty="0">
                <a:solidFill>
                  <a:srgbClr val="FFFF00"/>
                </a:solidFill>
              </a:rPr>
              <a:t>.  This principle ensures that there is a distinct climb associated with every Summit".</a:t>
            </a:r>
            <a:endParaRPr lang="en-US" dirty="0">
              <a:solidFill>
                <a:srgbClr val="FFFF00"/>
              </a:solidFill>
            </a:endParaRPr>
          </a:p>
        </p:txBody>
      </p:sp>
    </p:spTree>
    <p:extLst>
      <p:ext uri="{BB962C8B-B14F-4D97-AF65-F5344CB8AC3E}">
        <p14:creationId xmlns:p14="http://schemas.microsoft.com/office/powerpoint/2010/main" val="6144397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24277" y="704402"/>
            <a:ext cx="7778540" cy="2585323"/>
          </a:xfrm>
          <a:prstGeom prst="rect">
            <a:avLst/>
          </a:prstGeom>
          <a:noFill/>
        </p:spPr>
        <p:txBody>
          <a:bodyPr wrap="square" rtlCol="0">
            <a:spAutoFit/>
          </a:bodyPr>
          <a:lstStyle/>
          <a:p>
            <a:pPr algn="ctr"/>
            <a:r>
              <a:rPr lang="en-US" sz="5400" dirty="0" smtClean="0">
                <a:solidFill>
                  <a:srgbClr val="FFFF00"/>
                </a:solidFill>
                <a:latin typeface="Avenir Next Condensed Demi Bold"/>
                <a:cs typeface="Avenir Next Condensed Demi Bold"/>
              </a:rPr>
              <a:t>What is the relevance of topographic prominence to us as amateurs ???</a:t>
            </a:r>
            <a:endParaRPr lang="en-US" sz="5400" dirty="0">
              <a:solidFill>
                <a:srgbClr val="FFFF00"/>
              </a:solidFill>
              <a:latin typeface="Avenir Next Condensed Demi Bold"/>
              <a:cs typeface="Avenir Next Condensed Demi Bold"/>
            </a:endParaRPr>
          </a:p>
        </p:txBody>
      </p:sp>
      <p:sp>
        <p:nvSpPr>
          <p:cNvPr id="5" name="TextBox 4"/>
          <p:cNvSpPr txBox="1"/>
          <p:nvPr/>
        </p:nvSpPr>
        <p:spPr>
          <a:xfrm>
            <a:off x="3345812" y="4493980"/>
            <a:ext cx="2736647" cy="1446550"/>
          </a:xfrm>
          <a:prstGeom prst="rect">
            <a:avLst/>
          </a:prstGeom>
          <a:noFill/>
        </p:spPr>
        <p:txBody>
          <a:bodyPr wrap="none" rtlCol="0">
            <a:spAutoFit/>
          </a:bodyPr>
          <a:lstStyle/>
          <a:p>
            <a:r>
              <a:rPr lang="en-US" sz="8800" b="1" dirty="0" smtClean="0">
                <a:ln w="18000">
                  <a:solidFill>
                    <a:schemeClr val="accent2">
                      <a:satMod val="140000"/>
                    </a:schemeClr>
                  </a:solidFill>
                  <a:prstDash val="solid"/>
                  <a:miter lim="800000"/>
                </a:ln>
                <a:noFill/>
                <a:effectLst>
                  <a:glow rad="228600">
                    <a:schemeClr val="accent2">
                      <a:satMod val="175000"/>
                      <a:alpha val="40000"/>
                    </a:schemeClr>
                  </a:glow>
                  <a:outerShdw blurRad="25500" dist="23000" dir="7020000" algn="tl">
                    <a:srgbClr val="000000">
                      <a:alpha val="50000"/>
                    </a:srgbClr>
                  </a:outerShdw>
                </a:effectLst>
              </a:rPr>
              <a:t>SOTA</a:t>
            </a:r>
            <a:endParaRPr lang="en-US" sz="8800" b="1" dirty="0">
              <a:ln w="18000">
                <a:solidFill>
                  <a:schemeClr val="accent2">
                    <a:satMod val="140000"/>
                  </a:schemeClr>
                </a:solidFill>
                <a:prstDash val="solid"/>
                <a:miter lim="800000"/>
              </a:ln>
              <a:noFill/>
              <a:effectLst>
                <a:glow rad="228600">
                  <a:schemeClr val="accent2">
                    <a:satMod val="175000"/>
                    <a:alpha val="40000"/>
                  </a:schemeClr>
                </a:glow>
                <a:outerShdw blurRad="25500" dist="23000" dir="7020000" algn="tl">
                  <a:srgbClr val="000000">
                    <a:alpha val="50000"/>
                  </a:srgbClr>
                </a:outerShdw>
              </a:effectLst>
            </a:endParaRPr>
          </a:p>
        </p:txBody>
      </p:sp>
    </p:spTree>
    <p:extLst>
      <p:ext uri="{BB962C8B-B14F-4D97-AF65-F5344CB8AC3E}">
        <p14:creationId xmlns:p14="http://schemas.microsoft.com/office/powerpoint/2010/main" val="3735848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Qualifying summits</a:t>
            </a:r>
            <a:endParaRPr lang="en-US" dirty="0">
              <a:solidFill>
                <a:srgbClr val="FF0000"/>
              </a:solidFill>
            </a:endParaRPr>
          </a:p>
        </p:txBody>
      </p:sp>
      <p:pic>
        <p:nvPicPr>
          <p:cNvPr id="4" name="Content Placeholder 3"/>
          <p:cNvPicPr>
            <a:picLocks noGrp="1" noChangeAspect="1"/>
          </p:cNvPicPr>
          <p:nvPr>
            <p:ph idx="1"/>
          </p:nvPr>
        </p:nvPicPr>
        <p:blipFill>
          <a:blip r:embed="rId3"/>
          <a:srcRect t="11566" b="11566"/>
          <a:stretch>
            <a:fillRect/>
          </a:stretch>
        </p:blipFill>
        <p:spPr/>
      </p:pic>
    </p:spTree>
    <p:extLst>
      <p:ext uri="{BB962C8B-B14F-4D97-AF65-F5344CB8AC3E}">
        <p14:creationId xmlns:p14="http://schemas.microsoft.com/office/powerpoint/2010/main" val="12015032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17" y="1500056"/>
            <a:ext cx="8627620" cy="2912563"/>
          </a:xfrm>
          <a:prstGeom prst="rect">
            <a:avLst/>
          </a:prstGeom>
        </p:spPr>
      </p:pic>
      <p:sp>
        <p:nvSpPr>
          <p:cNvPr id="2" name="Title 1"/>
          <p:cNvSpPr>
            <a:spLocks noGrp="1"/>
          </p:cNvSpPr>
          <p:nvPr>
            <p:ph type="ctrTitle"/>
          </p:nvPr>
        </p:nvSpPr>
        <p:spPr>
          <a:xfrm>
            <a:off x="608875" y="2130425"/>
            <a:ext cx="7849325" cy="1470025"/>
          </a:xfrm>
        </p:spPr>
        <p:txBody>
          <a:bodyPr/>
          <a:lstStyle/>
          <a:p>
            <a:endParaRPr lang="en-US" dirty="0"/>
          </a:p>
        </p:txBody>
      </p:sp>
      <p:sp>
        <p:nvSpPr>
          <p:cNvPr id="3" name="Subtitle 2"/>
          <p:cNvSpPr>
            <a:spLocks noGrp="1"/>
          </p:cNvSpPr>
          <p:nvPr>
            <p:ph type="subTitle" idx="1"/>
          </p:nvPr>
        </p:nvSpPr>
        <p:spPr>
          <a:xfrm>
            <a:off x="1371600" y="332714"/>
            <a:ext cx="6400800" cy="1752600"/>
          </a:xfrm>
        </p:spPr>
        <p:txBody>
          <a:bodyPr>
            <a:normAutofit/>
          </a:bodyPr>
          <a:lstStyle/>
          <a:p>
            <a:r>
              <a:rPr lang="en-US" sz="4400" dirty="0" smtClean="0">
                <a:solidFill>
                  <a:srgbClr val="FF0000"/>
                </a:solidFill>
              </a:rPr>
              <a:t>Example of shallow cols</a:t>
            </a:r>
            <a:endParaRPr lang="en-US" sz="4400" dirty="0">
              <a:solidFill>
                <a:srgbClr val="FF0000"/>
              </a:solidFill>
            </a:endParaRPr>
          </a:p>
        </p:txBody>
      </p:sp>
      <p:sp>
        <p:nvSpPr>
          <p:cNvPr id="5" name="Rectangle 4"/>
          <p:cNvSpPr/>
          <p:nvPr/>
        </p:nvSpPr>
        <p:spPr>
          <a:xfrm>
            <a:off x="1357418" y="4590230"/>
            <a:ext cx="6209900" cy="1938992"/>
          </a:xfrm>
          <a:prstGeom prst="rect">
            <a:avLst/>
          </a:prstGeom>
          <a:noFill/>
        </p:spPr>
        <p:txBody>
          <a:bodyPr wrap="square" lIns="91440" tIns="45720" rIns="91440" bIns="45720">
            <a:spAutoFit/>
          </a:bodyPr>
          <a:lstStyle/>
          <a:p>
            <a:pPr algn="ctr"/>
            <a:r>
              <a:rPr lang="en-AU"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According to SOTA this  is one defined peak.  Not separate peaks !</a:t>
            </a:r>
            <a:endParaRPr lang="en-AU"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44569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nuts &amp; bolts of terminology…..</a:t>
            </a:r>
            <a:endParaRPr lang="en-US" dirty="0">
              <a:solidFill>
                <a:srgbClr val="FF0000"/>
              </a:solidFill>
            </a:endParaRPr>
          </a:p>
        </p:txBody>
      </p:sp>
      <p:pic>
        <p:nvPicPr>
          <p:cNvPr id="6" name="Content Placeholder 5"/>
          <p:cNvPicPr>
            <a:picLocks noGrp="1" noChangeAspect="1"/>
          </p:cNvPicPr>
          <p:nvPr>
            <p:ph idx="1"/>
          </p:nvPr>
        </p:nvPicPr>
        <p:blipFill>
          <a:blip r:embed="rId2"/>
          <a:srcRect t="13336" b="13336"/>
          <a:stretch>
            <a:fillRect/>
          </a:stretch>
        </p:blipFill>
        <p:spPr>
          <a:xfrm>
            <a:off x="754041" y="1992624"/>
            <a:ext cx="7516051" cy="4133539"/>
          </a:xfrm>
        </p:spPr>
      </p:pic>
      <p:pic>
        <p:nvPicPr>
          <p:cNvPr id="7" name="Picture 6" descr="SOTA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807" y="3581538"/>
            <a:ext cx="1113650" cy="1113650"/>
          </a:xfrm>
          <a:prstGeom prst="rect">
            <a:avLst/>
          </a:prstGeom>
        </p:spPr>
      </p:pic>
    </p:spTree>
    <p:extLst>
      <p:ext uri="{BB962C8B-B14F-4D97-AF65-F5344CB8AC3E}">
        <p14:creationId xmlns:p14="http://schemas.microsoft.com/office/powerpoint/2010/main" val="2315189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97931"/>
            <a:ext cx="7772400" cy="1470025"/>
          </a:xfrm>
        </p:spPr>
        <p:txBody>
          <a:bodyPr/>
          <a:lstStyle/>
          <a:p>
            <a:r>
              <a:rPr lang="en-US" dirty="0" smtClean="0">
                <a:solidFill>
                  <a:srgbClr val="FF0000"/>
                </a:solidFill>
              </a:rPr>
              <a:t>SOTA definition of ‘relative height’…..</a:t>
            </a:r>
            <a:endParaRPr lang="en-US" dirty="0">
              <a:solidFill>
                <a:srgbClr val="FF0000"/>
              </a:solidFill>
            </a:endParaRPr>
          </a:p>
        </p:txBody>
      </p:sp>
      <p:sp>
        <p:nvSpPr>
          <p:cNvPr id="5" name="Subtitle 4"/>
          <p:cNvSpPr>
            <a:spLocks noGrp="1"/>
          </p:cNvSpPr>
          <p:nvPr>
            <p:ph type="subTitle" idx="1"/>
          </p:nvPr>
        </p:nvSpPr>
        <p:spPr>
          <a:xfrm>
            <a:off x="1371600" y="2138361"/>
            <a:ext cx="6400800" cy="3870844"/>
          </a:xfrm>
        </p:spPr>
        <p:txBody>
          <a:bodyPr/>
          <a:lstStyle/>
          <a:p>
            <a:r>
              <a:rPr lang="en-US" i="1" dirty="0">
                <a:solidFill>
                  <a:srgbClr val="FFFF00"/>
                </a:solidFill>
              </a:rPr>
              <a:t>"The height of a Summit relative to the surrounding countryside.  This is not related to height ASL, except where the surrounding countryside includes coastal areas.  This value, also referred to as Prominence, will never be less than 150m".</a:t>
            </a:r>
            <a:endParaRPr lang="en-US" dirty="0">
              <a:solidFill>
                <a:srgbClr val="FFFF00"/>
              </a:solidFill>
            </a:endParaRPr>
          </a:p>
        </p:txBody>
      </p:sp>
    </p:spTree>
    <p:extLst>
      <p:ext uri="{BB962C8B-B14F-4D97-AF65-F5344CB8AC3E}">
        <p14:creationId xmlns:p14="http://schemas.microsoft.com/office/powerpoint/2010/main" val="39426999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Prominence</a:t>
            </a:r>
            <a:endParaRPr lang="en-US" dirty="0">
              <a:solidFill>
                <a:srgbClr val="FF0000"/>
              </a:solidFill>
            </a:endParaRPr>
          </a:p>
        </p:txBody>
      </p:sp>
      <p:sp>
        <p:nvSpPr>
          <p:cNvPr id="3" name="Content Placeholder 2"/>
          <p:cNvSpPr>
            <a:spLocks noGrp="1"/>
          </p:cNvSpPr>
          <p:nvPr>
            <p:ph idx="1"/>
          </p:nvPr>
        </p:nvSpPr>
        <p:spPr/>
        <p:txBody>
          <a:bodyPr/>
          <a:lstStyle/>
          <a:p>
            <a:r>
              <a:rPr lang="en-US" dirty="0">
                <a:solidFill>
                  <a:srgbClr val="CCFFCC"/>
                </a:solidFill>
              </a:rPr>
              <a:t>The height of a summit above its highest col (called the </a:t>
            </a:r>
            <a:r>
              <a:rPr lang="en-US" dirty="0" smtClean="0">
                <a:solidFill>
                  <a:srgbClr val="CCFFCC"/>
                </a:solidFill>
              </a:rPr>
              <a:t>key col) is effectively a measure of a mountain’s prominence, an important measure of the independence of its summit.</a:t>
            </a:r>
            <a:endParaRPr lang="en-US" dirty="0">
              <a:solidFill>
                <a:srgbClr val="CCFFCC"/>
              </a:solidFill>
            </a:endParaRPr>
          </a:p>
        </p:txBody>
      </p:sp>
    </p:spTree>
    <p:extLst>
      <p:ext uri="{BB962C8B-B14F-4D97-AF65-F5344CB8AC3E}">
        <p14:creationId xmlns:p14="http://schemas.microsoft.com/office/powerpoint/2010/main" val="11170620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a Col ?</a:t>
            </a:r>
            <a:endParaRPr lang="en-US" dirty="0">
              <a:solidFill>
                <a:srgbClr val="FF0000"/>
              </a:solidFill>
            </a:endParaRPr>
          </a:p>
        </p:txBody>
      </p:sp>
      <p:sp>
        <p:nvSpPr>
          <p:cNvPr id="5" name="Content Placeholder 4"/>
          <p:cNvSpPr>
            <a:spLocks noGrp="1"/>
          </p:cNvSpPr>
          <p:nvPr>
            <p:ph idx="1"/>
          </p:nvPr>
        </p:nvSpPr>
        <p:spPr/>
        <p:txBody>
          <a:bodyPr>
            <a:normAutofit fontScale="92500" lnSpcReduction="10000"/>
          </a:bodyPr>
          <a:lstStyle/>
          <a:p>
            <a:r>
              <a:rPr lang="en-US" dirty="0" smtClean="0">
                <a:solidFill>
                  <a:srgbClr val="CCFFCC"/>
                </a:solidFill>
              </a:rPr>
              <a:t>Geomorphological term</a:t>
            </a:r>
          </a:p>
          <a:p>
            <a:pPr lvl="1"/>
            <a:r>
              <a:rPr lang="en-US" dirty="0" smtClean="0">
                <a:solidFill>
                  <a:srgbClr val="CCFFCC"/>
                </a:solidFill>
              </a:rPr>
              <a:t>Geomorphology: </a:t>
            </a:r>
            <a:r>
              <a:rPr lang="en-US" i="1" dirty="0" smtClean="0">
                <a:solidFill>
                  <a:srgbClr val="CCFFCC"/>
                </a:solidFill>
              </a:rPr>
              <a:t>is </a:t>
            </a:r>
            <a:r>
              <a:rPr lang="en-US" i="1" dirty="0">
                <a:solidFill>
                  <a:srgbClr val="CCFFCC"/>
                </a:solidFill>
              </a:rPr>
              <a:t>the scientific study of </a:t>
            </a:r>
            <a:r>
              <a:rPr lang="en-US" i="1" dirty="0" smtClean="0">
                <a:solidFill>
                  <a:srgbClr val="CCFFCC"/>
                </a:solidFill>
              </a:rPr>
              <a:t>landforms and the processes that shape them</a:t>
            </a:r>
          </a:p>
          <a:p>
            <a:r>
              <a:rPr lang="en-US" dirty="0" smtClean="0">
                <a:solidFill>
                  <a:srgbClr val="CCFFCC"/>
                </a:solidFill>
              </a:rPr>
              <a:t>Refers to the lowest point on a mountain ridge between 2 peaks.</a:t>
            </a:r>
          </a:p>
          <a:p>
            <a:r>
              <a:rPr lang="en-US" dirty="0" smtClean="0">
                <a:solidFill>
                  <a:srgbClr val="CCFFCC"/>
                </a:solidFill>
              </a:rPr>
              <a:t>May also be called:</a:t>
            </a:r>
          </a:p>
          <a:p>
            <a:pPr lvl="1"/>
            <a:r>
              <a:rPr lang="en-US" dirty="0" smtClean="0">
                <a:solidFill>
                  <a:srgbClr val="CCFFCC"/>
                </a:solidFill>
              </a:rPr>
              <a:t>notch</a:t>
            </a:r>
          </a:p>
          <a:p>
            <a:pPr lvl="1"/>
            <a:r>
              <a:rPr lang="en-US" dirty="0" smtClean="0">
                <a:solidFill>
                  <a:srgbClr val="CCFFCC"/>
                </a:solidFill>
              </a:rPr>
              <a:t>gap</a:t>
            </a:r>
          </a:p>
          <a:p>
            <a:pPr lvl="1"/>
            <a:r>
              <a:rPr lang="en-US" dirty="0" smtClean="0">
                <a:solidFill>
                  <a:srgbClr val="CCFFCC"/>
                </a:solidFill>
              </a:rPr>
              <a:t>Saddle (usually has a wider meaning – may contain a mountain pass).</a:t>
            </a:r>
          </a:p>
          <a:p>
            <a:pPr lvl="1"/>
            <a:endParaRPr lang="en-US" dirty="0">
              <a:solidFill>
                <a:srgbClr val="CCFFCC"/>
              </a:solidFill>
            </a:endParaRPr>
          </a:p>
        </p:txBody>
      </p:sp>
    </p:spTree>
    <p:extLst>
      <p:ext uri="{BB962C8B-B14F-4D97-AF65-F5344CB8AC3E}">
        <p14:creationId xmlns:p14="http://schemas.microsoft.com/office/powerpoint/2010/main" val="29950351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2127"/>
            <a:ext cx="8229600" cy="1143000"/>
          </a:xfrm>
        </p:spPr>
        <p:txBody>
          <a:bodyPr/>
          <a:lstStyle/>
          <a:p>
            <a:r>
              <a:rPr lang="en-US" dirty="0" smtClean="0">
                <a:solidFill>
                  <a:srgbClr val="FF0000"/>
                </a:solidFill>
              </a:rPr>
              <a:t>SOTA </a:t>
            </a:r>
            <a:r>
              <a:rPr lang="en-US" dirty="0" err="1" smtClean="0">
                <a:solidFill>
                  <a:srgbClr val="FF0000"/>
                </a:solidFill>
              </a:rPr>
              <a:t>defintion</a:t>
            </a:r>
            <a:r>
              <a:rPr lang="en-US" dirty="0" smtClean="0">
                <a:solidFill>
                  <a:srgbClr val="FF0000"/>
                </a:solidFill>
              </a:rPr>
              <a:t> of ‘Col’…..</a:t>
            </a:r>
            <a:endParaRPr lang="en-US" dirty="0">
              <a:solidFill>
                <a:srgbClr val="FF0000"/>
              </a:solidFill>
            </a:endParaRPr>
          </a:p>
        </p:txBody>
      </p:sp>
      <p:sp>
        <p:nvSpPr>
          <p:cNvPr id="3" name="Content Placeholder 2"/>
          <p:cNvSpPr>
            <a:spLocks noGrp="1"/>
          </p:cNvSpPr>
          <p:nvPr>
            <p:ph idx="1"/>
          </p:nvPr>
        </p:nvSpPr>
        <p:spPr>
          <a:xfrm>
            <a:off x="457200" y="2252818"/>
            <a:ext cx="8229600" cy="2844657"/>
          </a:xfrm>
        </p:spPr>
        <p:txBody>
          <a:bodyPr/>
          <a:lstStyle/>
          <a:p>
            <a:r>
              <a:rPr lang="en-US" i="1" dirty="0" smtClean="0">
                <a:solidFill>
                  <a:srgbClr val="FFFF00"/>
                </a:solidFill>
              </a:rPr>
              <a:t>“The lowest point along a ridge between two Summits (also known as a ‘saddle’)”</a:t>
            </a:r>
            <a:endParaRPr lang="en-US" i="1" dirty="0">
              <a:solidFill>
                <a:srgbClr val="FFFF00"/>
              </a:solidFill>
            </a:endParaRPr>
          </a:p>
        </p:txBody>
      </p:sp>
    </p:spTree>
    <p:extLst>
      <p:ext uri="{BB962C8B-B14F-4D97-AF65-F5344CB8AC3E}">
        <p14:creationId xmlns:p14="http://schemas.microsoft.com/office/powerpoint/2010/main" val="10980313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5108" y="1007188"/>
            <a:ext cx="7290228" cy="4762347"/>
          </a:xfrm>
          <a:prstGeom prst="rect">
            <a:avLst/>
          </a:prstGeom>
        </p:spPr>
      </p:pic>
    </p:spTree>
    <p:extLst>
      <p:ext uri="{BB962C8B-B14F-4D97-AF65-F5344CB8AC3E}">
        <p14:creationId xmlns:p14="http://schemas.microsoft.com/office/powerpoint/2010/main" val="2245802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Saslon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05" y="773092"/>
            <a:ext cx="7859744" cy="5236554"/>
          </a:xfrm>
          <a:prstGeom prst="rect">
            <a:avLst/>
          </a:prstGeom>
        </p:spPr>
      </p:pic>
      <p:sp>
        <p:nvSpPr>
          <p:cNvPr id="3" name="TextBox 2"/>
          <p:cNvSpPr txBox="1"/>
          <p:nvPr/>
        </p:nvSpPr>
        <p:spPr>
          <a:xfrm>
            <a:off x="1478697" y="4540829"/>
            <a:ext cx="6436680" cy="830997"/>
          </a:xfrm>
          <a:prstGeom prst="rect">
            <a:avLst/>
          </a:prstGeom>
          <a:noFill/>
        </p:spPr>
        <p:txBody>
          <a:bodyPr wrap="square" rtlCol="0">
            <a:spAutoFit/>
          </a:bodyPr>
          <a:lstStyle/>
          <a:p>
            <a:pPr algn="ctr"/>
            <a:r>
              <a:rPr lang="en-US" sz="4800" dirty="0" err="1" smtClean="0">
                <a:solidFill>
                  <a:srgbClr val="FF0000"/>
                </a:solidFill>
              </a:rPr>
              <a:t>Langkofel</a:t>
            </a:r>
            <a:r>
              <a:rPr lang="en-US" sz="4800" dirty="0" smtClean="0">
                <a:solidFill>
                  <a:srgbClr val="FF0000"/>
                </a:solidFill>
              </a:rPr>
              <a:t> Group in Italy</a:t>
            </a:r>
            <a:endParaRPr lang="en-US" sz="4800" dirty="0">
              <a:solidFill>
                <a:srgbClr val="FF0000"/>
              </a:solidFill>
            </a:endParaRPr>
          </a:p>
        </p:txBody>
      </p:sp>
      <p:sp>
        <p:nvSpPr>
          <p:cNvPr id="4" name="TextBox 3"/>
          <p:cNvSpPr txBox="1"/>
          <p:nvPr/>
        </p:nvSpPr>
        <p:spPr>
          <a:xfrm>
            <a:off x="684505" y="209324"/>
            <a:ext cx="5082412" cy="584776"/>
          </a:xfrm>
          <a:prstGeom prst="rect">
            <a:avLst/>
          </a:prstGeom>
          <a:noFill/>
        </p:spPr>
        <p:txBody>
          <a:bodyPr wrap="square" rtlCol="0">
            <a:spAutoFit/>
          </a:bodyPr>
          <a:lstStyle/>
          <a:p>
            <a:r>
              <a:rPr lang="en-US" sz="3200" dirty="0" smtClean="0">
                <a:solidFill>
                  <a:srgbClr val="3366FF"/>
                </a:solidFill>
              </a:rPr>
              <a:t>Clearly visible </a:t>
            </a:r>
            <a:r>
              <a:rPr lang="en-US" sz="3200" dirty="0" err="1" smtClean="0">
                <a:solidFill>
                  <a:srgbClr val="3366FF"/>
                </a:solidFill>
              </a:rPr>
              <a:t>Langkofel</a:t>
            </a:r>
            <a:r>
              <a:rPr lang="en-US" sz="3200" dirty="0" smtClean="0">
                <a:solidFill>
                  <a:srgbClr val="3366FF"/>
                </a:solidFill>
              </a:rPr>
              <a:t> col</a:t>
            </a:r>
            <a:endParaRPr lang="en-US" sz="3200" dirty="0">
              <a:solidFill>
                <a:srgbClr val="3366FF"/>
              </a:solidFill>
            </a:endParaRPr>
          </a:p>
        </p:txBody>
      </p:sp>
    </p:spTree>
    <p:extLst>
      <p:ext uri="{BB962C8B-B14F-4D97-AF65-F5344CB8AC3E}">
        <p14:creationId xmlns:p14="http://schemas.microsoft.com/office/powerpoint/2010/main" val="945232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4785"/>
            <a:ext cx="7772400" cy="1470025"/>
          </a:xfrm>
        </p:spPr>
        <p:txBody>
          <a:bodyPr/>
          <a:lstStyle/>
          <a:p>
            <a:r>
              <a:rPr lang="en-US" dirty="0" smtClean="0">
                <a:solidFill>
                  <a:srgbClr val="FF0000"/>
                </a:solidFill>
              </a:rPr>
              <a:t>Mountain pass</a:t>
            </a:r>
            <a:endParaRPr lang="en-US" dirty="0">
              <a:solidFill>
                <a:srgbClr val="FF0000"/>
              </a:solidFill>
            </a:endParaRPr>
          </a:p>
        </p:txBody>
      </p:sp>
      <p:sp>
        <p:nvSpPr>
          <p:cNvPr id="3" name="Subtitle 2"/>
          <p:cNvSpPr>
            <a:spLocks noGrp="1"/>
          </p:cNvSpPr>
          <p:nvPr>
            <p:ph type="subTitle" idx="1"/>
          </p:nvPr>
        </p:nvSpPr>
        <p:spPr>
          <a:xfrm>
            <a:off x="1287701" y="1924810"/>
            <a:ext cx="6484699" cy="3713990"/>
          </a:xfrm>
        </p:spPr>
        <p:txBody>
          <a:bodyPr/>
          <a:lstStyle/>
          <a:p>
            <a:pPr marL="457200" indent="-457200" algn="l">
              <a:buFont typeface="Arial"/>
              <a:buChar char="•"/>
            </a:pPr>
            <a:r>
              <a:rPr lang="en-US" dirty="0" smtClean="0">
                <a:solidFill>
                  <a:srgbClr val="CCFFCC"/>
                </a:solidFill>
              </a:rPr>
              <a:t>A route through a mountain range or over a ridge.</a:t>
            </a:r>
            <a:endParaRPr lang="en-US" dirty="0">
              <a:solidFill>
                <a:srgbClr val="CCFFCC"/>
              </a:solidFill>
            </a:endParaRPr>
          </a:p>
        </p:txBody>
      </p:sp>
    </p:spTree>
    <p:extLst>
      <p:ext uri="{BB962C8B-B14F-4D97-AF65-F5344CB8AC3E}">
        <p14:creationId xmlns:p14="http://schemas.microsoft.com/office/powerpoint/2010/main" val="27306791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7756"/>
            <a:ext cx="7772400" cy="1094474"/>
          </a:xfrm>
        </p:spPr>
        <p:txBody>
          <a:bodyPr/>
          <a:lstStyle/>
          <a:p>
            <a:r>
              <a:rPr lang="en-US" dirty="0" smtClean="0">
                <a:solidFill>
                  <a:srgbClr val="FF0000"/>
                </a:solidFill>
              </a:rPr>
              <a:t>Topographic prominence</a:t>
            </a:r>
            <a:endParaRPr lang="en-US" dirty="0">
              <a:solidFill>
                <a:srgbClr val="FF0000"/>
              </a:solidFill>
            </a:endParaRPr>
          </a:p>
        </p:txBody>
      </p:sp>
      <p:sp>
        <p:nvSpPr>
          <p:cNvPr id="3" name="Subtitle 2"/>
          <p:cNvSpPr>
            <a:spLocks noGrp="1"/>
          </p:cNvSpPr>
          <p:nvPr>
            <p:ph type="subTitle" idx="1"/>
          </p:nvPr>
        </p:nvSpPr>
        <p:spPr>
          <a:xfrm>
            <a:off x="356627" y="1412230"/>
            <a:ext cx="5279817" cy="4850981"/>
          </a:xfrm>
        </p:spPr>
        <p:txBody>
          <a:bodyPr>
            <a:normAutofit fontScale="92500" lnSpcReduction="10000"/>
          </a:bodyPr>
          <a:lstStyle/>
          <a:p>
            <a:pPr marL="457200" indent="-457200" algn="l">
              <a:buFont typeface="Arial"/>
              <a:buChar char="•"/>
            </a:pPr>
            <a:r>
              <a:rPr lang="en-US" dirty="0" smtClean="0">
                <a:solidFill>
                  <a:srgbClr val="CCFFCC"/>
                </a:solidFill>
              </a:rPr>
              <a:t>Summits of mountains have long been known by their elevation above mean sea level.</a:t>
            </a:r>
          </a:p>
          <a:p>
            <a:pPr marL="457200" indent="-457200" algn="l">
              <a:buFont typeface="Arial"/>
              <a:buChar char="•"/>
            </a:pPr>
            <a:r>
              <a:rPr lang="en-US" dirty="0" smtClean="0">
                <a:solidFill>
                  <a:srgbClr val="CCFFCC"/>
                </a:solidFill>
              </a:rPr>
              <a:t>Growing community of climbers, mountain enthusiasts, &amp; mathematicians</a:t>
            </a:r>
          </a:p>
          <a:p>
            <a:pPr marL="914400" lvl="1" indent="-457200" algn="l">
              <a:buFont typeface="Arial"/>
              <a:buChar char="•"/>
            </a:pPr>
            <a:r>
              <a:rPr lang="en-US" dirty="0" smtClean="0">
                <a:solidFill>
                  <a:srgbClr val="CCFFCC"/>
                </a:solidFill>
              </a:rPr>
              <a:t>Summits can also be measured by their elevation relative to the surrounding terrai</a:t>
            </a:r>
            <a:r>
              <a:rPr lang="en-US" dirty="0" smtClean="0"/>
              <a:t>n</a:t>
            </a:r>
            <a:endParaRPr lang="en-US" dirty="0"/>
          </a:p>
        </p:txBody>
      </p:sp>
      <p:pic>
        <p:nvPicPr>
          <p:cNvPr id="5" name="Picture 4"/>
          <p:cNvPicPr>
            <a:picLocks noChangeAspect="1"/>
          </p:cNvPicPr>
          <p:nvPr/>
        </p:nvPicPr>
        <p:blipFill>
          <a:blip r:embed="rId3"/>
          <a:stretch>
            <a:fillRect/>
          </a:stretch>
        </p:blipFill>
        <p:spPr>
          <a:xfrm>
            <a:off x="5772586" y="2317823"/>
            <a:ext cx="3007295" cy="2255471"/>
          </a:xfrm>
          <a:prstGeom prst="rect">
            <a:avLst/>
          </a:prstGeom>
        </p:spPr>
      </p:pic>
    </p:spTree>
    <p:extLst>
      <p:ext uri="{BB962C8B-B14F-4D97-AF65-F5344CB8AC3E}">
        <p14:creationId xmlns:p14="http://schemas.microsoft.com/office/powerpoint/2010/main" val="9276841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8447" y="793838"/>
            <a:ext cx="7238908" cy="5429181"/>
          </a:xfrm>
          <a:prstGeom prst="rect">
            <a:avLst/>
          </a:prstGeom>
        </p:spPr>
      </p:pic>
    </p:spTree>
    <p:extLst>
      <p:ext uri="{BB962C8B-B14F-4D97-AF65-F5344CB8AC3E}">
        <p14:creationId xmlns:p14="http://schemas.microsoft.com/office/powerpoint/2010/main" val="36728058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_St_Bernard_P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60" y="880009"/>
            <a:ext cx="8128000" cy="5422900"/>
          </a:xfrm>
          <a:prstGeom prst="rect">
            <a:avLst/>
          </a:prstGeom>
        </p:spPr>
      </p:pic>
      <p:sp>
        <p:nvSpPr>
          <p:cNvPr id="3" name="TextBox 2"/>
          <p:cNvSpPr txBox="1"/>
          <p:nvPr/>
        </p:nvSpPr>
        <p:spPr>
          <a:xfrm>
            <a:off x="1513490" y="5036666"/>
            <a:ext cx="6454076" cy="1600438"/>
          </a:xfrm>
          <a:prstGeom prst="rect">
            <a:avLst/>
          </a:prstGeom>
          <a:noFill/>
        </p:spPr>
        <p:txBody>
          <a:bodyPr wrap="square" rtlCol="0">
            <a:spAutoFit/>
          </a:bodyPr>
          <a:lstStyle/>
          <a:p>
            <a:pPr algn="ctr"/>
            <a:r>
              <a:rPr lang="en-US" sz="4000" dirty="0"/>
              <a:t>The Great St Bernard Pass in FRANCE</a:t>
            </a:r>
          </a:p>
          <a:p>
            <a:endParaRPr lang="en-US" dirty="0"/>
          </a:p>
        </p:txBody>
      </p:sp>
    </p:spTree>
    <p:extLst>
      <p:ext uri="{BB962C8B-B14F-4D97-AF65-F5344CB8AC3E}">
        <p14:creationId xmlns:p14="http://schemas.microsoft.com/office/powerpoint/2010/main" val="3212054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7576" y="1306166"/>
            <a:ext cx="8817665" cy="4408833"/>
          </a:xfrm>
          <a:prstGeom prst="rect">
            <a:avLst/>
          </a:prstGeom>
        </p:spPr>
      </p:pic>
    </p:spTree>
    <p:extLst>
      <p:ext uri="{BB962C8B-B14F-4D97-AF65-F5344CB8AC3E}">
        <p14:creationId xmlns:p14="http://schemas.microsoft.com/office/powerpoint/2010/main" val="29697667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94223"/>
            <a:ext cx="7772400" cy="736790"/>
          </a:xfrm>
        </p:spPr>
        <p:txBody>
          <a:bodyPr>
            <a:normAutofit fontScale="90000"/>
          </a:bodyPr>
          <a:lstStyle/>
          <a:p>
            <a:r>
              <a:rPr lang="en-US" dirty="0" smtClean="0">
                <a:solidFill>
                  <a:srgbClr val="FF0000"/>
                </a:solidFill>
              </a:rPr>
              <a:t>Top 10 peaks by prominence…..</a:t>
            </a:r>
            <a:endParaRPr lang="en-US" dirty="0">
              <a:solidFill>
                <a:srgbClr val="FF0000"/>
              </a:solidFill>
            </a:endParaRPr>
          </a:p>
        </p:txBody>
      </p:sp>
      <p:sp>
        <p:nvSpPr>
          <p:cNvPr id="5" name="Subtitle 4"/>
          <p:cNvSpPr>
            <a:spLocks noGrp="1"/>
          </p:cNvSpPr>
          <p:nvPr>
            <p:ph type="subTitle" idx="1"/>
          </p:nvPr>
        </p:nvSpPr>
        <p:spPr>
          <a:xfrm>
            <a:off x="685800" y="1428647"/>
            <a:ext cx="7772400" cy="4950658"/>
          </a:xfrm>
        </p:spPr>
        <p:txBody>
          <a:bodyPr>
            <a:normAutofit fontScale="92500" lnSpcReduction="20000"/>
          </a:bodyPr>
          <a:lstStyle/>
          <a:p>
            <a:pPr marL="514350" indent="-514350" algn="l">
              <a:buFont typeface="+mj-lt"/>
              <a:buAutoNum type="arabicPeriod"/>
            </a:pPr>
            <a:r>
              <a:rPr lang="en-US" dirty="0" smtClean="0">
                <a:solidFill>
                  <a:srgbClr val="CCFFCC"/>
                </a:solidFill>
              </a:rPr>
              <a:t>Mount Everest				8,848 m</a:t>
            </a:r>
          </a:p>
          <a:p>
            <a:pPr marL="514350" indent="-514350" algn="l">
              <a:buFont typeface="+mj-lt"/>
              <a:buAutoNum type="arabicPeriod"/>
            </a:pPr>
            <a:r>
              <a:rPr lang="en-US" dirty="0" err="1" smtClean="0">
                <a:solidFill>
                  <a:srgbClr val="CCFFCC"/>
                </a:solidFill>
              </a:rPr>
              <a:t>Anconcagua</a:t>
            </a:r>
            <a:r>
              <a:rPr lang="en-US" dirty="0" smtClean="0">
                <a:solidFill>
                  <a:srgbClr val="CCFFCC"/>
                </a:solidFill>
              </a:rPr>
              <a:t>					6,962 m</a:t>
            </a:r>
          </a:p>
          <a:p>
            <a:pPr marL="514350" indent="-514350" algn="l">
              <a:buFont typeface="+mj-lt"/>
              <a:buAutoNum type="arabicPeriod"/>
            </a:pPr>
            <a:r>
              <a:rPr lang="en-US" dirty="0" smtClean="0">
                <a:solidFill>
                  <a:srgbClr val="CCFFCC"/>
                </a:solidFill>
              </a:rPr>
              <a:t>Mount McKinley				6,138 m</a:t>
            </a:r>
          </a:p>
          <a:p>
            <a:pPr marL="514350" indent="-514350" algn="l">
              <a:buFont typeface="+mj-lt"/>
              <a:buAutoNum type="arabicPeriod"/>
            </a:pPr>
            <a:r>
              <a:rPr lang="en-US" dirty="0" smtClean="0">
                <a:solidFill>
                  <a:srgbClr val="CCFFCC"/>
                </a:solidFill>
              </a:rPr>
              <a:t>Mount Kilimanjaro			5,882 m</a:t>
            </a:r>
          </a:p>
          <a:p>
            <a:pPr marL="514350" indent="-514350" algn="l">
              <a:buFont typeface="+mj-lt"/>
              <a:buAutoNum type="arabicPeriod"/>
            </a:pPr>
            <a:r>
              <a:rPr lang="en-US" dirty="0" smtClean="0">
                <a:solidFill>
                  <a:srgbClr val="CCFFCC"/>
                </a:solidFill>
              </a:rPr>
              <a:t>Pico Cristobal Colon			5,509 m</a:t>
            </a:r>
          </a:p>
          <a:p>
            <a:pPr marL="514350" indent="-514350" algn="l">
              <a:buFont typeface="+mj-lt"/>
              <a:buAutoNum type="arabicPeriod"/>
            </a:pPr>
            <a:r>
              <a:rPr lang="en-US" dirty="0" smtClean="0">
                <a:solidFill>
                  <a:srgbClr val="CCFFCC"/>
                </a:solidFill>
              </a:rPr>
              <a:t>Mount Logan					5,250 m</a:t>
            </a:r>
          </a:p>
          <a:p>
            <a:pPr marL="514350" indent="-514350" algn="l">
              <a:buFont typeface="+mj-lt"/>
              <a:buAutoNum type="arabicPeriod"/>
            </a:pPr>
            <a:r>
              <a:rPr lang="en-US" dirty="0" smtClean="0">
                <a:solidFill>
                  <a:srgbClr val="CCFFCC"/>
                </a:solidFill>
              </a:rPr>
              <a:t>Pico de Orizaba				4,922 m</a:t>
            </a:r>
          </a:p>
          <a:p>
            <a:pPr marL="514350" indent="-514350" algn="l">
              <a:buFont typeface="+mj-lt"/>
              <a:buAutoNum type="arabicPeriod"/>
            </a:pPr>
            <a:r>
              <a:rPr lang="en-US" dirty="0" smtClean="0">
                <a:solidFill>
                  <a:srgbClr val="CCFFCC"/>
                </a:solidFill>
              </a:rPr>
              <a:t>Vinson Massif					4,892 m</a:t>
            </a:r>
          </a:p>
          <a:p>
            <a:pPr marL="514350" indent="-514350" algn="l">
              <a:buFont typeface="+mj-lt"/>
              <a:buAutoNum type="arabicPeriod"/>
            </a:pPr>
            <a:r>
              <a:rPr lang="en-US" dirty="0" err="1" smtClean="0">
                <a:solidFill>
                  <a:srgbClr val="CCFFCC"/>
                </a:solidFill>
              </a:rPr>
              <a:t>Puncak</a:t>
            </a:r>
            <a:r>
              <a:rPr lang="en-US" dirty="0" smtClean="0">
                <a:solidFill>
                  <a:srgbClr val="CCFFCC"/>
                </a:solidFill>
              </a:rPr>
              <a:t> Jaya					4,884 m</a:t>
            </a:r>
          </a:p>
          <a:p>
            <a:pPr marL="514350" indent="-514350" algn="l">
              <a:buFont typeface="+mj-lt"/>
              <a:buAutoNum type="arabicPeriod"/>
            </a:pPr>
            <a:r>
              <a:rPr lang="en-US" dirty="0" smtClean="0">
                <a:solidFill>
                  <a:srgbClr val="CCFFCC"/>
                </a:solidFill>
              </a:rPr>
              <a:t>Mount Elbrus					4,741 m</a:t>
            </a:r>
            <a:endParaRPr lang="en-US" dirty="0">
              <a:solidFill>
                <a:srgbClr val="CCFFCC"/>
              </a:solidFill>
            </a:endParaRPr>
          </a:p>
        </p:txBody>
      </p:sp>
    </p:spTree>
    <p:extLst>
      <p:ext uri="{BB962C8B-B14F-4D97-AF65-F5344CB8AC3E}">
        <p14:creationId xmlns:p14="http://schemas.microsoft.com/office/powerpoint/2010/main" val="13307983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Mount</a:t>
            </a:r>
            <a:r>
              <a:rPr lang="en-US" dirty="0">
                <a:solidFill>
                  <a:srgbClr val="FF0000"/>
                </a:solidFill>
              </a:rPr>
              <a:t> </a:t>
            </a:r>
            <a:r>
              <a:rPr lang="en-US" dirty="0" smtClean="0">
                <a:solidFill>
                  <a:srgbClr val="FF0000"/>
                </a:solidFill>
              </a:rPr>
              <a:t>Kosciuszko</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CCFFCC"/>
                </a:solidFill>
              </a:rPr>
              <a:t>Outside the top 125.</a:t>
            </a:r>
          </a:p>
          <a:p>
            <a:r>
              <a:rPr lang="en-US" dirty="0" smtClean="0">
                <a:solidFill>
                  <a:srgbClr val="CCFFCC"/>
                </a:solidFill>
              </a:rPr>
              <a:t>2,228 m</a:t>
            </a:r>
            <a:endParaRPr lang="en-US" dirty="0">
              <a:solidFill>
                <a:srgbClr val="CCFFCC"/>
              </a:solidFill>
            </a:endParaRPr>
          </a:p>
        </p:txBody>
      </p:sp>
      <p:pic>
        <p:nvPicPr>
          <p:cNvPr id="4" name="Picture 3"/>
          <p:cNvPicPr>
            <a:picLocks noChangeAspect="1"/>
          </p:cNvPicPr>
          <p:nvPr/>
        </p:nvPicPr>
        <p:blipFill>
          <a:blip r:embed="rId2"/>
          <a:stretch>
            <a:fillRect/>
          </a:stretch>
        </p:blipFill>
        <p:spPr>
          <a:xfrm>
            <a:off x="1914870" y="2996189"/>
            <a:ext cx="5238060" cy="3476762"/>
          </a:xfrm>
          <a:prstGeom prst="rect">
            <a:avLst/>
          </a:prstGeom>
        </p:spPr>
      </p:pic>
    </p:spTree>
    <p:extLst>
      <p:ext uri="{BB962C8B-B14F-4D97-AF65-F5344CB8AC3E}">
        <p14:creationId xmlns:p14="http://schemas.microsoft.com/office/powerpoint/2010/main" val="34407080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Questions ?</a:t>
            </a:r>
            <a:endParaRPr lang="en-US" dirty="0">
              <a:solidFill>
                <a:srgbClr val="FF0000"/>
              </a:solidFill>
            </a:endParaRPr>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3253132" y="1600200"/>
            <a:ext cx="2783429" cy="4462411"/>
          </a:xfrm>
          <a:prstGeom prst="rect">
            <a:avLst/>
          </a:prstGeom>
        </p:spPr>
      </p:pic>
    </p:spTree>
    <p:extLst>
      <p:ext uri="{BB962C8B-B14F-4D97-AF65-F5344CB8AC3E}">
        <p14:creationId xmlns:p14="http://schemas.microsoft.com/office/powerpoint/2010/main" val="1462825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774140" y="434944"/>
            <a:ext cx="7436975" cy="830997"/>
          </a:xfrm>
          <a:prstGeom prst="rect">
            <a:avLst/>
          </a:prstGeom>
          <a:noFill/>
        </p:spPr>
        <p:txBody>
          <a:bodyPr wrap="square" rtlCol="0">
            <a:spAutoFit/>
          </a:bodyPr>
          <a:lstStyle/>
          <a:p>
            <a:r>
              <a:rPr lang="en-US" sz="4800" b="1" dirty="0" smtClean="0">
                <a:solidFill>
                  <a:srgbClr val="0000FF"/>
                </a:solidFill>
              </a:rPr>
              <a:t>Prominence is defined as…..</a:t>
            </a:r>
            <a:endParaRPr lang="en-US" sz="4800" b="1" dirty="0">
              <a:solidFill>
                <a:srgbClr val="0000FF"/>
              </a:solidFill>
            </a:endParaRPr>
          </a:p>
        </p:txBody>
      </p:sp>
      <p:sp>
        <p:nvSpPr>
          <p:cNvPr id="9" name="TextBox 8"/>
          <p:cNvSpPr txBox="1"/>
          <p:nvPr/>
        </p:nvSpPr>
        <p:spPr>
          <a:xfrm>
            <a:off x="400118" y="1687588"/>
            <a:ext cx="8376382" cy="1938992"/>
          </a:xfrm>
          <a:prstGeom prst="rect">
            <a:avLst/>
          </a:prstGeom>
          <a:noFill/>
        </p:spPr>
        <p:txBody>
          <a:bodyPr wrap="square" rtlCol="0">
            <a:spAutoFit/>
          </a:bodyPr>
          <a:lstStyle/>
          <a:p>
            <a:pPr algn="ctr"/>
            <a:r>
              <a:rPr lang="en-US" sz="4000" b="1" dirty="0">
                <a:solidFill>
                  <a:srgbClr val="FFFF00"/>
                </a:solidFill>
              </a:rPr>
              <a:t>vertical distance a given summit rises above the lowest col connecting it to a higher summit. </a:t>
            </a:r>
            <a:endParaRPr lang="en-US" sz="4000" b="1" dirty="0">
              <a:solidFill>
                <a:srgbClr val="FFFF00"/>
              </a:solidFill>
            </a:endParaRPr>
          </a:p>
        </p:txBody>
      </p:sp>
      <p:sp>
        <p:nvSpPr>
          <p:cNvPr id="10" name="TextBox 9"/>
          <p:cNvSpPr txBox="1"/>
          <p:nvPr/>
        </p:nvSpPr>
        <p:spPr>
          <a:xfrm>
            <a:off x="156569" y="3905809"/>
            <a:ext cx="8759104" cy="2554545"/>
          </a:xfrm>
          <a:prstGeom prst="rect">
            <a:avLst/>
          </a:prstGeom>
          <a:noFill/>
        </p:spPr>
        <p:txBody>
          <a:bodyPr wrap="square" rtlCol="0">
            <a:spAutoFit/>
          </a:bodyPr>
          <a:lstStyle/>
          <a:p>
            <a:pPr algn="ctr"/>
            <a:r>
              <a:rPr lang="en-US" sz="4000" b="1" dirty="0">
                <a:solidFill>
                  <a:srgbClr val="FFFF00"/>
                </a:solidFill>
              </a:rPr>
              <a:t>it is the elevation difference between the summit of a peak and the lowest contour that contains the given peak and no higher peaks.</a:t>
            </a:r>
            <a:endParaRPr lang="en-US" sz="4000" b="1" dirty="0">
              <a:solidFill>
                <a:srgbClr val="FFFF00"/>
              </a:solidFill>
            </a:endParaRPr>
          </a:p>
        </p:txBody>
      </p:sp>
    </p:spTree>
    <p:extLst>
      <p:ext uri="{BB962C8B-B14F-4D97-AF65-F5344CB8AC3E}">
        <p14:creationId xmlns:p14="http://schemas.microsoft.com/office/powerpoint/2010/main" val="1136710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669763" y="895987"/>
            <a:ext cx="7654431" cy="4524315"/>
          </a:xfrm>
          <a:prstGeom prst="rect">
            <a:avLst/>
          </a:prstGeom>
          <a:noFill/>
        </p:spPr>
        <p:txBody>
          <a:bodyPr wrap="square" rtlCol="0">
            <a:spAutoFit/>
          </a:bodyPr>
          <a:lstStyle/>
          <a:p>
            <a:pPr marL="457200" indent="-457200">
              <a:buFont typeface="Arial"/>
              <a:buChar char="•"/>
            </a:pPr>
            <a:r>
              <a:rPr lang="en-US" sz="3200" b="1" dirty="0" smtClean="0">
                <a:solidFill>
                  <a:schemeClr val="bg1">
                    <a:lumMod val="95000"/>
                    <a:lumOff val="5000"/>
                  </a:schemeClr>
                </a:solidFill>
              </a:rPr>
              <a:t>Prominence </a:t>
            </a:r>
            <a:r>
              <a:rPr lang="en-US" sz="3200" b="1" dirty="0" err="1" smtClean="0">
                <a:solidFill>
                  <a:schemeClr val="bg1">
                    <a:lumMod val="95000"/>
                    <a:lumOff val="5000"/>
                  </a:schemeClr>
                </a:solidFill>
              </a:rPr>
              <a:t>categorieses</a:t>
            </a:r>
            <a:r>
              <a:rPr lang="en-US" sz="3200" b="1" dirty="0" smtClean="0">
                <a:solidFill>
                  <a:schemeClr val="bg1">
                    <a:lumMod val="95000"/>
                    <a:lumOff val="5000"/>
                  </a:schemeClr>
                </a:solidFill>
              </a:rPr>
              <a:t> the height of the mountain or hill’s summit by the elevation between it and the lowest </a:t>
            </a:r>
            <a:r>
              <a:rPr lang="en-US" sz="3200" b="1" dirty="0" err="1" smtClean="0">
                <a:solidFill>
                  <a:schemeClr val="bg1">
                    <a:lumMod val="95000"/>
                    <a:lumOff val="5000"/>
                  </a:schemeClr>
                </a:solidFill>
              </a:rPr>
              <a:t>countour</a:t>
            </a:r>
            <a:r>
              <a:rPr lang="en-US" sz="3200" b="1" dirty="0" smtClean="0">
                <a:solidFill>
                  <a:schemeClr val="bg1">
                    <a:lumMod val="95000"/>
                    <a:lumOff val="5000"/>
                  </a:schemeClr>
                </a:solidFill>
              </a:rPr>
              <a:t> line encircling it and no higher summit</a:t>
            </a:r>
          </a:p>
          <a:p>
            <a:pPr marL="457200" indent="-457200">
              <a:buFont typeface="Arial"/>
              <a:buChar char="•"/>
            </a:pPr>
            <a:r>
              <a:rPr lang="en-US" sz="3200" b="1" dirty="0" smtClean="0">
                <a:solidFill>
                  <a:schemeClr val="bg1">
                    <a:lumMod val="95000"/>
                    <a:lumOff val="5000"/>
                  </a:schemeClr>
                </a:solidFill>
              </a:rPr>
              <a:t>It is a measure of the independent stature of a summit</a:t>
            </a:r>
          </a:p>
          <a:p>
            <a:pPr marL="457200" indent="-457200">
              <a:buFont typeface="Arial"/>
              <a:buChar char="•"/>
            </a:pPr>
            <a:r>
              <a:rPr lang="en-US" sz="3200" b="1" dirty="0" smtClean="0">
                <a:solidFill>
                  <a:schemeClr val="bg1">
                    <a:lumMod val="95000"/>
                    <a:lumOff val="5000"/>
                  </a:schemeClr>
                </a:solidFill>
              </a:rPr>
              <a:t>In essence, how much a </a:t>
            </a:r>
            <a:r>
              <a:rPr lang="en-US" sz="3200" b="1" dirty="0" smtClean="0">
                <a:solidFill>
                  <a:srgbClr val="0D0D0D"/>
                </a:solidFill>
              </a:rPr>
              <a:t>mountain stands out from its surrounding terrain.</a:t>
            </a:r>
            <a:endParaRPr lang="en-US" sz="3200" b="1" dirty="0">
              <a:solidFill>
                <a:srgbClr val="0D0D0D"/>
              </a:solidFill>
            </a:endParaRPr>
          </a:p>
        </p:txBody>
      </p:sp>
    </p:spTree>
    <p:extLst>
      <p:ext uri="{BB962C8B-B14F-4D97-AF65-F5344CB8AC3E}">
        <p14:creationId xmlns:p14="http://schemas.microsoft.com/office/powerpoint/2010/main" val="38776945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Different names for prominence…..</a:t>
            </a:r>
            <a:endParaRPr lang="en-US" dirty="0">
              <a:solidFill>
                <a:srgbClr val="FF0000"/>
              </a:solidFill>
            </a:endParaRPr>
          </a:p>
        </p:txBody>
      </p:sp>
      <p:sp>
        <p:nvSpPr>
          <p:cNvPr id="3" name="Content Placeholder 2"/>
          <p:cNvSpPr>
            <a:spLocks noGrp="1"/>
          </p:cNvSpPr>
          <p:nvPr>
            <p:ph idx="1"/>
          </p:nvPr>
        </p:nvSpPr>
        <p:spPr>
          <a:xfrm>
            <a:off x="457200" y="1600200"/>
            <a:ext cx="4751643" cy="4525963"/>
          </a:xfrm>
        </p:spPr>
        <p:txBody>
          <a:bodyPr/>
          <a:lstStyle/>
          <a:p>
            <a:r>
              <a:rPr lang="en-US" dirty="0" smtClean="0">
                <a:solidFill>
                  <a:srgbClr val="CCFFCC"/>
                </a:solidFill>
              </a:rPr>
              <a:t>Relative height or prominence (SOTA)</a:t>
            </a:r>
          </a:p>
          <a:p>
            <a:r>
              <a:rPr lang="en-US" dirty="0" smtClean="0">
                <a:solidFill>
                  <a:srgbClr val="CCFFCC"/>
                </a:solidFill>
              </a:rPr>
              <a:t>Autonomous height</a:t>
            </a:r>
          </a:p>
          <a:p>
            <a:r>
              <a:rPr lang="en-US" dirty="0" smtClean="0">
                <a:solidFill>
                  <a:srgbClr val="CCFFCC"/>
                </a:solidFill>
              </a:rPr>
              <a:t>Shoulder drop (Nth America)</a:t>
            </a:r>
          </a:p>
          <a:p>
            <a:r>
              <a:rPr lang="en-US" dirty="0" smtClean="0">
                <a:solidFill>
                  <a:srgbClr val="CCFFCC"/>
                </a:solidFill>
              </a:rPr>
              <a:t>Prime factor (Europe)</a:t>
            </a:r>
          </a:p>
        </p:txBody>
      </p:sp>
      <p:pic>
        <p:nvPicPr>
          <p:cNvPr id="4" name="Picture 3"/>
          <p:cNvPicPr>
            <a:picLocks noChangeAspect="1"/>
          </p:cNvPicPr>
          <p:nvPr/>
        </p:nvPicPr>
        <p:blipFill>
          <a:blip r:embed="rId3"/>
          <a:stretch>
            <a:fillRect/>
          </a:stretch>
        </p:blipFill>
        <p:spPr>
          <a:xfrm>
            <a:off x="5117617" y="2093364"/>
            <a:ext cx="3057957" cy="2708476"/>
          </a:xfrm>
          <a:prstGeom prst="rect">
            <a:avLst/>
          </a:prstGeom>
        </p:spPr>
      </p:pic>
    </p:spTree>
    <p:extLst>
      <p:ext uri="{BB962C8B-B14F-4D97-AF65-F5344CB8AC3E}">
        <p14:creationId xmlns:p14="http://schemas.microsoft.com/office/powerpoint/2010/main" val="14879427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5791" y="2400920"/>
            <a:ext cx="7441575" cy="3869619"/>
          </a:xfrm>
          <a:prstGeom prst="rect">
            <a:avLst/>
          </a:prstGeom>
        </p:spPr>
      </p:pic>
      <p:sp>
        <p:nvSpPr>
          <p:cNvPr id="3" name="Title 2"/>
          <p:cNvSpPr>
            <a:spLocks noGrp="1"/>
          </p:cNvSpPr>
          <p:nvPr>
            <p:ph type="ctrTitle"/>
          </p:nvPr>
        </p:nvSpPr>
        <p:spPr>
          <a:xfrm>
            <a:off x="685800" y="307975"/>
            <a:ext cx="7772400" cy="1470025"/>
          </a:xfrm>
        </p:spPr>
        <p:txBody>
          <a:bodyPr/>
          <a:lstStyle/>
          <a:p>
            <a:r>
              <a:rPr lang="en-US" dirty="0" smtClean="0">
                <a:solidFill>
                  <a:srgbClr val="FF0000"/>
                </a:solidFill>
              </a:rPr>
              <a:t>All 3 peaks have a height of 1,000 m ASL</a:t>
            </a:r>
            <a:endParaRPr lang="en-US" dirty="0">
              <a:solidFill>
                <a:srgbClr val="FF0000"/>
              </a:solidFill>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32093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7904" y="2235200"/>
            <a:ext cx="7893115" cy="4104420"/>
          </a:xfrm>
          <a:prstGeom prst="rect">
            <a:avLst/>
          </a:prstGeom>
        </p:spPr>
      </p:pic>
      <p:sp>
        <p:nvSpPr>
          <p:cNvPr id="3" name="Title 2"/>
          <p:cNvSpPr>
            <a:spLocks noGrp="1"/>
          </p:cNvSpPr>
          <p:nvPr>
            <p:ph type="ctrTitle"/>
          </p:nvPr>
        </p:nvSpPr>
        <p:spPr>
          <a:xfrm>
            <a:off x="755251" y="394222"/>
            <a:ext cx="7772400" cy="1470025"/>
          </a:xfrm>
        </p:spPr>
        <p:txBody>
          <a:bodyPr/>
          <a:lstStyle/>
          <a:p>
            <a:r>
              <a:rPr lang="en-US" dirty="0" smtClean="0">
                <a:solidFill>
                  <a:srgbClr val="FF0000"/>
                </a:solidFill>
              </a:rPr>
              <a:t>All peaks have prominence of 500 </a:t>
            </a:r>
            <a:r>
              <a:rPr lang="en-US" dirty="0" err="1" smtClean="0">
                <a:solidFill>
                  <a:srgbClr val="FF0000"/>
                </a:solidFill>
              </a:rPr>
              <a:t>metres</a:t>
            </a:r>
            <a:endParaRPr lang="en-US" dirty="0">
              <a:solidFill>
                <a:srgbClr val="FF0000"/>
              </a:solidFill>
            </a:endParaRP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303377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7557"/>
          </a:xfrm>
        </p:spPr>
        <p:txBody>
          <a:bodyPr>
            <a:normAutofit fontScale="90000"/>
          </a:bodyPr>
          <a:lstStyle/>
          <a:p>
            <a:r>
              <a:rPr lang="en-US" dirty="0" smtClean="0">
                <a:solidFill>
                  <a:srgbClr val="FF0000"/>
                </a:solidFill>
              </a:rPr>
              <a:t>An island with 3 peaks</a:t>
            </a:r>
            <a:endParaRPr lang="en-US" dirty="0">
              <a:solidFill>
                <a:srgbClr val="FF0000"/>
              </a:solidFill>
            </a:endParaRPr>
          </a:p>
        </p:txBody>
      </p:sp>
      <p:sp>
        <p:nvSpPr>
          <p:cNvPr id="3" name="Content Placeholder 2"/>
          <p:cNvSpPr>
            <a:spLocks noGrp="1"/>
          </p:cNvSpPr>
          <p:nvPr>
            <p:ph idx="1"/>
          </p:nvPr>
        </p:nvSpPr>
        <p:spPr>
          <a:xfrm>
            <a:off x="457200" y="1081406"/>
            <a:ext cx="8229600" cy="5044758"/>
          </a:xfrm>
        </p:spPr>
        <p:txBody>
          <a:bodyPr/>
          <a:lstStyle/>
          <a:p>
            <a:r>
              <a:rPr lang="en-US" dirty="0" smtClean="0">
                <a:solidFill>
                  <a:srgbClr val="CCFFCC"/>
                </a:solidFill>
              </a:rPr>
              <a:t>Peak A		840 m ASL </a:t>
            </a:r>
          </a:p>
          <a:p>
            <a:r>
              <a:rPr lang="en-US" dirty="0" smtClean="0">
                <a:solidFill>
                  <a:srgbClr val="CCFFCC"/>
                </a:solidFill>
              </a:rPr>
              <a:t>Peak B		550 m ASL</a:t>
            </a:r>
          </a:p>
          <a:p>
            <a:r>
              <a:rPr lang="en-US" dirty="0" smtClean="0">
                <a:solidFill>
                  <a:srgbClr val="CCFFCC"/>
                </a:solidFill>
              </a:rPr>
              <a:t>Peak C		660 m ASL</a:t>
            </a:r>
          </a:p>
          <a:p>
            <a:endParaRPr lang="en-US" dirty="0"/>
          </a:p>
        </p:txBody>
      </p:sp>
      <p:pic>
        <p:nvPicPr>
          <p:cNvPr id="4" name="Picture 3"/>
          <p:cNvPicPr>
            <a:picLocks noChangeAspect="1"/>
          </p:cNvPicPr>
          <p:nvPr/>
        </p:nvPicPr>
        <p:blipFill>
          <a:blip r:embed="rId3"/>
          <a:stretch>
            <a:fillRect/>
          </a:stretch>
        </p:blipFill>
        <p:spPr>
          <a:xfrm>
            <a:off x="1359260" y="3063968"/>
            <a:ext cx="6324652" cy="3518567"/>
          </a:xfrm>
          <a:prstGeom prst="rect">
            <a:avLst/>
          </a:prstGeom>
        </p:spPr>
      </p:pic>
    </p:spTree>
    <p:extLst>
      <p:ext uri="{BB962C8B-B14F-4D97-AF65-F5344CB8AC3E}">
        <p14:creationId xmlns:p14="http://schemas.microsoft.com/office/powerpoint/2010/main" val="32946737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2070</TotalTime>
  <Words>1121</Words>
  <Application>Microsoft Macintosh PowerPoint</Application>
  <PresentationFormat>On-screen Show (4:3)</PresentationFormat>
  <Paragraphs>142</Paragraphs>
  <Slides>35</Slides>
  <Notes>22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Topographic prominence</vt:lpstr>
      <vt:lpstr>PowerPoint Presentation</vt:lpstr>
      <vt:lpstr>PowerPoint Presentation</vt:lpstr>
      <vt:lpstr>Different names for prominence…..</vt:lpstr>
      <vt:lpstr>All 3 peaks have a height of 1,000 m ASL</vt:lpstr>
      <vt:lpstr>All peaks have prominence of 500 metres</vt:lpstr>
      <vt:lpstr>An island with 3 peaks</vt:lpstr>
      <vt:lpstr>Key Col</vt:lpstr>
      <vt:lpstr>Prominence of Peak C</vt:lpstr>
      <vt:lpstr>Flooded Island analogy</vt:lpstr>
      <vt:lpstr>Flooded Island analogy</vt:lpstr>
      <vt:lpstr>Hierachy of Ancestors and their Descendants</vt:lpstr>
      <vt:lpstr>An example in Hawaii</vt:lpstr>
      <vt:lpstr>SOTA Management Team recommends…..</vt:lpstr>
      <vt:lpstr>Why ?</vt:lpstr>
      <vt:lpstr>SOTA, Section 3.5 (1)</vt:lpstr>
      <vt:lpstr>SOTA rules……Section 3.5 (2)</vt:lpstr>
      <vt:lpstr>Qualifying summits</vt:lpstr>
      <vt:lpstr>PowerPoint Presentation</vt:lpstr>
      <vt:lpstr>The nuts &amp; bolts of terminology…..</vt:lpstr>
      <vt:lpstr>SOTA definition of ‘relative height’…..</vt:lpstr>
      <vt:lpstr>Prominence</vt:lpstr>
      <vt:lpstr>What is a Col ?</vt:lpstr>
      <vt:lpstr>SOTA defintion of ‘Col’…..</vt:lpstr>
      <vt:lpstr>PowerPoint Presentation</vt:lpstr>
      <vt:lpstr>PowerPoint Presentation</vt:lpstr>
      <vt:lpstr>Mountain pass</vt:lpstr>
      <vt:lpstr>PowerPoint Presentation</vt:lpstr>
      <vt:lpstr>PowerPoint Presentation</vt:lpstr>
      <vt:lpstr>PowerPoint Presentation</vt:lpstr>
      <vt:lpstr>Top 10 peaks by prominence…..</vt:lpstr>
      <vt:lpstr>Mount Kosciuszko</vt:lpstr>
      <vt:lpstr>Questions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Paul/SIMMONDS</dc:creator>
  <cp:lastModifiedBy>Paul/SIMMONDS</cp:lastModifiedBy>
  <cp:revision>29</cp:revision>
  <cp:lastPrinted>2014-03-08T11:26:56Z</cp:lastPrinted>
  <dcterms:created xsi:type="dcterms:W3CDTF">2013-05-22T03:13:09Z</dcterms:created>
  <dcterms:modified xsi:type="dcterms:W3CDTF">2014-03-08T11:27:50Z</dcterms:modified>
</cp:coreProperties>
</file>